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1"/>
  </p:notesMasterIdLst>
  <p:sldIdLst>
    <p:sldId id="527" r:id="rId2"/>
    <p:sldId id="401" r:id="rId3"/>
    <p:sldId id="528" r:id="rId4"/>
    <p:sldId id="529" r:id="rId5"/>
    <p:sldId id="530" r:id="rId6"/>
    <p:sldId id="345" r:id="rId7"/>
    <p:sldId id="395" r:id="rId8"/>
    <p:sldId id="474" r:id="rId9"/>
    <p:sldId id="475" r:id="rId10"/>
    <p:sldId id="476" r:id="rId11"/>
    <p:sldId id="477" r:id="rId12"/>
    <p:sldId id="478" r:id="rId13"/>
    <p:sldId id="479" r:id="rId14"/>
    <p:sldId id="480" r:id="rId15"/>
    <p:sldId id="481" r:id="rId16"/>
    <p:sldId id="482" r:id="rId17"/>
    <p:sldId id="483" r:id="rId18"/>
    <p:sldId id="484" r:id="rId19"/>
    <p:sldId id="485" r:id="rId20"/>
    <p:sldId id="486" r:id="rId21"/>
    <p:sldId id="487" r:id="rId22"/>
    <p:sldId id="488" r:id="rId23"/>
    <p:sldId id="489" r:id="rId24"/>
    <p:sldId id="490" r:id="rId25"/>
    <p:sldId id="559" r:id="rId26"/>
    <p:sldId id="494" r:id="rId27"/>
    <p:sldId id="493" r:id="rId28"/>
    <p:sldId id="495" r:id="rId29"/>
    <p:sldId id="496" r:id="rId30"/>
    <p:sldId id="497" r:id="rId31"/>
    <p:sldId id="498" r:id="rId32"/>
    <p:sldId id="499" r:id="rId33"/>
    <p:sldId id="536" r:id="rId34"/>
    <p:sldId id="500" r:id="rId35"/>
    <p:sldId id="501" r:id="rId36"/>
    <p:sldId id="502" r:id="rId37"/>
    <p:sldId id="504" r:id="rId38"/>
    <p:sldId id="503" r:id="rId39"/>
    <p:sldId id="505" r:id="rId40"/>
    <p:sldId id="506" r:id="rId41"/>
    <p:sldId id="507" r:id="rId42"/>
    <p:sldId id="508" r:id="rId43"/>
    <p:sldId id="509" r:id="rId44"/>
    <p:sldId id="510" r:id="rId45"/>
    <p:sldId id="511" r:id="rId46"/>
    <p:sldId id="539" r:id="rId47"/>
    <p:sldId id="512" r:id="rId48"/>
    <p:sldId id="540" r:id="rId49"/>
    <p:sldId id="513" r:id="rId50"/>
    <p:sldId id="514" r:id="rId51"/>
    <p:sldId id="515" r:id="rId52"/>
    <p:sldId id="516" r:id="rId53"/>
    <p:sldId id="517" r:id="rId54"/>
    <p:sldId id="518" r:id="rId55"/>
    <p:sldId id="547" r:id="rId56"/>
    <p:sldId id="519" r:id="rId57"/>
    <p:sldId id="491" r:id="rId58"/>
    <p:sldId id="521" r:id="rId59"/>
    <p:sldId id="546" r:id="rId60"/>
    <p:sldId id="532" r:id="rId61"/>
    <p:sldId id="550" r:id="rId62"/>
    <p:sldId id="551" r:id="rId63"/>
    <p:sldId id="552" r:id="rId64"/>
    <p:sldId id="553" r:id="rId65"/>
    <p:sldId id="523" r:id="rId66"/>
    <p:sldId id="534" r:id="rId67"/>
    <p:sldId id="548" r:id="rId68"/>
    <p:sldId id="554" r:id="rId69"/>
    <p:sldId id="555" r:id="rId70"/>
    <p:sldId id="537" r:id="rId71"/>
    <p:sldId id="538" r:id="rId72"/>
    <p:sldId id="556" r:id="rId73"/>
    <p:sldId id="557" r:id="rId74"/>
    <p:sldId id="543" r:id="rId75"/>
    <p:sldId id="542" r:id="rId76"/>
    <p:sldId id="367" r:id="rId77"/>
    <p:sldId id="368" r:id="rId78"/>
    <p:sldId id="340" r:id="rId79"/>
    <p:sldId id="558" r:id="rId8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4AC"/>
    <a:srgbClr val="0066CC"/>
    <a:srgbClr val="4308B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572" autoAdjust="0"/>
    <p:restoredTop sz="94622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741258-E49D-4876-A4B9-4559778CB24E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C131AF-3E59-4794-9863-5349280FB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E3C204-89C9-4E4D-90FC-FEFA5F8C276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C131AF-3E59-4794-9863-5349280FB5F2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5CF92-623E-4DE1-846A-51E42D3C7F55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3CA4D-33C9-4CF2-AE08-83D9482B1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C8750-2FCE-4A82-A9E0-554BA0FFBE27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CC994-349D-4AA2-B71D-9F81B5F692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AC85D-4F1D-4DF9-813E-D2BACC60F548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7FCF8-3D02-4155-B2A1-02342697D9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DCAC7-1FDC-4E4B-BF41-019E879E9274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45AA0-F31C-4644-AAA2-DC04E9456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FFA4-882D-43D3-B109-460252C635E0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23E88-388F-4E15-8CE0-0FB6B0C6F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2860-6519-465D-9BEC-C9432D1C065E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67BBB-40AF-4343-9022-C3EF6EACE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8CFBC-A3F6-4680-BC64-129FD15FFA4C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CD1CE-6240-4EC8-A199-FDA690018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2DF07-C250-4C40-8B19-9A80408A042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9F4CE-349F-433F-91C0-5D7B318BA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562B4-5ADC-4491-920F-8256F5487871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0672F-FE49-410B-9ACF-6B25AB2CF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ABB7-E9A2-4890-9C9D-A10B9406DD16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94859-A71B-4EA1-A2B6-0C9FBFFF9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D0F4-781C-4965-B96D-8FEB2D20C082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422C7-97B7-4934-93CD-C3D98C9F1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12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2AE836-C587-4417-B5CE-EC2974BAD92B}" type="datetimeFigureOut">
              <a:rPr lang="ru-RU"/>
              <a:pPr>
                <a:defRPr/>
              </a:pPr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BE0E0B-286A-4F44-B547-29D4072EA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5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med"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4234" y="381000"/>
            <a:ext cx="8229600" cy="5064223"/>
          </a:xfrm>
        </p:spPr>
        <p:txBody>
          <a:bodyPr>
            <a:normAutofit/>
          </a:bodyPr>
          <a:lstStyle/>
          <a:p>
            <a:pPr algn="ctr"/>
            <a:r>
              <a:rPr lang="ru-RU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Отчет Депутата </a:t>
            </a:r>
            <a:br>
              <a:rPr lang="ru-RU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Думы г. Иркутска</a:t>
            </a:r>
            <a:br>
              <a:rPr lang="ru-RU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60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Коренева Ю.Д.</a:t>
            </a:r>
            <a:br>
              <a:rPr lang="ru-RU" sz="60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За 2021 год.</a:t>
            </a:r>
            <a:br>
              <a:rPr lang="ru-RU" sz="5400" b="1" spc="50" dirty="0" smtClean="0">
                <a:ln w="13500">
                  <a:solidFill>
                    <a:srgbClr val="0070C0">
                      <a:alpha val="65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</a:br>
            <a:endParaRPr lang="ru-RU" sz="5400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Глеба Успенского (от Яковлева до Качугской)</a:t>
            </a: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6" name="Содержимое 5" descr="Глеба успенского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9511" y="2060850"/>
            <a:ext cx="4248473" cy="3672408"/>
          </a:xfrm>
          <a:prstGeom prst="rect">
            <a:avLst/>
          </a:prstGeom>
        </p:spPr>
      </p:pic>
      <p:pic>
        <p:nvPicPr>
          <p:cNvPr id="9" name="Рисунок 8" descr="Глеба успенского.jpeg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91979" y="2096853"/>
            <a:ext cx="4320480" cy="3672407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Пер. Песчаный (от Качугской до 2-й Ключевой)</a:t>
            </a: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8" name="Содержимое 7" descr="песчаный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7503" y="2132858"/>
            <a:ext cx="4320481" cy="3600400"/>
          </a:xfrm>
          <a:prstGeom prst="rect">
            <a:avLst/>
          </a:prstGeom>
        </p:spPr>
      </p:pic>
      <p:pic>
        <p:nvPicPr>
          <p:cNvPr id="10" name="Рисунок 9" descr="песчаный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2816"/>
            <a:ext cx="3816424" cy="432048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3-я Карьерная (от д.№2 до 3-я Карьерная)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6" name="Содержимое 5" descr="2,3 карьерная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3816424" cy="4464496"/>
          </a:xfrm>
          <a:prstGeom prst="rect">
            <a:avLst/>
          </a:prstGeom>
        </p:spPr>
      </p:pic>
      <p:pic>
        <p:nvPicPr>
          <p:cNvPr id="7" name="Рисунок 6" descr="3-я Карьерная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1916832"/>
            <a:ext cx="3672408" cy="446449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>Проезд Хабарова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8" name="Содержимое 7" descr="Пр. Хабарова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3898776" cy="4640237"/>
          </a:xfrm>
          <a:prstGeom prst="rect">
            <a:avLst/>
          </a:prstGeom>
        </p:spPr>
      </p:pic>
      <p:pic>
        <p:nvPicPr>
          <p:cNvPr id="9" name="Рисунок 8" descr="Як малкова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1484784"/>
            <a:ext cx="3888432" cy="468052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ул. Якова Малкова</a:t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6" name="Содержимое 5" descr="Як. малкова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4032448" cy="5040560"/>
          </a:xfrm>
          <a:prstGeom prst="rect">
            <a:avLst/>
          </a:prstGeom>
        </p:spPr>
      </p:pic>
      <p:pic>
        <p:nvPicPr>
          <p:cNvPr id="7" name="Рисунок 6" descr="IMG_535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1124744"/>
            <a:ext cx="3888432" cy="504056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Пер. Солнечный</a:t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8" name="Содержимое 7" descr="Пер. Солнечный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3888432" cy="4824536"/>
          </a:xfrm>
          <a:prstGeom prst="rect">
            <a:avLst/>
          </a:prstGeom>
        </p:spPr>
      </p:pic>
      <p:pic>
        <p:nvPicPr>
          <p:cNvPr id="9" name="Рисунок 8" descr="Солнечный переулок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1268760"/>
            <a:ext cx="3888432" cy="482453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ул. Иоганна Гмелина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6" name="Содержимое 5" descr="Иоганна Гмелина (2)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8522" y="1844824"/>
            <a:ext cx="4680519" cy="3672410"/>
          </a:xfrm>
          <a:prstGeom prst="rect">
            <a:avLst/>
          </a:prstGeom>
        </p:spPr>
      </p:pic>
      <p:pic>
        <p:nvPicPr>
          <p:cNvPr id="10" name="Рисунок 9" descr="IMG_3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340768"/>
            <a:ext cx="3888432" cy="468052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ул. 3-я Огородная (от ул. В. Сенявина до д. №59)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7" name="Содержимое 6" descr="Ник.Полякова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960440" cy="4464496"/>
          </a:xfrm>
          <a:prstGeom prst="rect">
            <a:avLst/>
          </a:prstGeom>
        </p:spPr>
      </p:pic>
      <p:pic>
        <p:nvPicPr>
          <p:cNvPr id="8" name="Рисунок 7" descr="3-огорродная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816424" cy="446449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ул. Г. Трескина (от дома№43 до В. Сенявина)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348880"/>
            <a:ext cx="3106688" cy="39598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Развилка Сенявина и Полякова.jpeg"/>
          <p:cNvPicPr/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2518" y="2312877"/>
            <a:ext cx="4752529" cy="3528393"/>
          </a:xfrm>
          <a:prstGeom prst="rect">
            <a:avLst/>
          </a:prstGeom>
        </p:spPr>
      </p:pic>
      <p:pic>
        <p:nvPicPr>
          <p:cNvPr id="9" name="Рисунок 8" descr="Г. Трескина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176464" cy="475252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ул. Хомутовская (от Якова Метелева до Шевцова)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7" name="Содержимое 6" descr="Хомутовская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672408" cy="4536504"/>
          </a:xfrm>
          <a:prstGeom prst="rect">
            <a:avLst/>
          </a:prstGeom>
        </p:spPr>
      </p:pic>
      <p:pic>
        <p:nvPicPr>
          <p:cNvPr id="8" name="Рисунок 7" descr="Хомутовская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1700808"/>
            <a:ext cx="3888432" cy="453650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Безымянный-1 (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810164" cy="5880121"/>
          </a:xfr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>ул. Качугская (от Яковлева до пер. Песчаный)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6" name="Содержимое 5" descr="IMG_5359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3528392" cy="4824536"/>
          </a:xfrm>
          <a:prstGeom prst="rect">
            <a:avLst/>
          </a:prstGeom>
        </p:spPr>
      </p:pic>
      <p:pic>
        <p:nvPicPr>
          <p:cNvPr id="9" name="Рисунок 8" descr="Качугская (2)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556792"/>
            <a:ext cx="4104456" cy="482453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>пр. Якова Домбровского (половина)</a:t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7" name="Содержимое 6" descr="Якова домбровского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6388" y="2081742"/>
            <a:ext cx="4567466" cy="3743677"/>
          </a:xfrm>
          <a:prstGeom prst="rect">
            <a:avLst/>
          </a:prstGeom>
        </p:spPr>
      </p:pic>
      <p:pic>
        <p:nvPicPr>
          <p:cNvPr id="10" name="Рисунок 9" descr="IMG_33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700808"/>
            <a:ext cx="3936437" cy="453650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>ул. Емельяна Югова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400" dirty="0">
              <a:solidFill>
                <a:srgbClr val="0066CC"/>
              </a:solidFill>
            </a:endParaRPr>
          </a:p>
        </p:txBody>
      </p:sp>
      <p:pic>
        <p:nvPicPr>
          <p:cNvPr id="6" name="Содержимое 5" descr="Ем. югова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08" y="1880828"/>
            <a:ext cx="4608512" cy="3672408"/>
          </a:xfrm>
          <a:prstGeom prst="rect">
            <a:avLst/>
          </a:prstGeom>
        </p:spPr>
      </p:pic>
      <p:pic>
        <p:nvPicPr>
          <p:cNvPr id="8" name="Рисунок 7" descr="Емельяна Югова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1412776"/>
            <a:ext cx="3888432" cy="4608512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u="sng" dirty="0" smtClean="0">
                <a:solidFill>
                  <a:srgbClr val="0066CC"/>
                </a:solidFill>
              </a:rPr>
              <a:t>Построен тротуар</a:t>
            </a:r>
            <a:r>
              <a:rPr lang="ru-RU" sz="4000" dirty="0" smtClean="0">
                <a:solidFill>
                  <a:srgbClr val="0066CC"/>
                </a:solidFill>
              </a:rPr>
              <a:t/>
            </a:r>
            <a:br>
              <a:rPr lang="ru-RU" sz="4000" dirty="0" smtClean="0">
                <a:solidFill>
                  <a:srgbClr val="0066CC"/>
                </a:solidFill>
              </a:rPr>
            </a:br>
            <a:r>
              <a:rPr lang="ru-RU" sz="4000" dirty="0" smtClean="0">
                <a:solidFill>
                  <a:srgbClr val="0066CC"/>
                </a:solidFill>
              </a:rPr>
              <a:t>От начала кладбища до СНТ «Трамвайщик»</a:t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4" name="Содержимое 3" descr="Тротуар до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04864"/>
            <a:ext cx="3744416" cy="4248472"/>
          </a:xfrm>
          <a:prstGeom prst="rect">
            <a:avLst/>
          </a:prstGeom>
        </p:spPr>
      </p:pic>
      <p:pic>
        <p:nvPicPr>
          <p:cNvPr id="5" name="Рисунок 4" descr="Тротуар СНТ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2204864"/>
            <a:ext cx="4248472" cy="4248472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u="sng" dirty="0" smtClean="0">
                <a:solidFill>
                  <a:srgbClr val="0066CC"/>
                </a:solidFill>
              </a:rPr>
              <a:t>Построены парковки:</a:t>
            </a:r>
            <a:r>
              <a:rPr lang="ru-RU" sz="4000" dirty="0" smtClean="0">
                <a:solidFill>
                  <a:srgbClr val="0066CC"/>
                </a:solidFill>
              </a:rPr>
              <a:t/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6165304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CC"/>
                </a:solidFill>
              </a:rPr>
              <a:t>Северная, 46</a:t>
            </a:r>
            <a:endParaRPr lang="ru-RU" sz="2000" b="1" dirty="0">
              <a:solidFill>
                <a:srgbClr val="0066CC"/>
              </a:solidFill>
            </a:endParaRPr>
          </a:p>
        </p:txBody>
      </p:sp>
      <p:pic>
        <p:nvPicPr>
          <p:cNvPr id="12" name="Содержимое 11" descr="2c45ea9e-4967-495d-a6df-c14e3b2e4da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124744"/>
            <a:ext cx="6696744" cy="5022558"/>
          </a:xfrm>
        </p:spPr>
      </p:pic>
    </p:spTree>
  </p:cSld>
  <p:clrMapOvr>
    <a:masterClrMapping/>
  </p:clrMapOvr>
  <p:transition spd="med">
    <p:strips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H="1">
            <a:off x="2483768" y="1340768"/>
            <a:ext cx="2293912" cy="6474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u="sng" dirty="0" smtClean="0">
                <a:solidFill>
                  <a:srgbClr val="0066CC"/>
                </a:solidFill>
              </a:rPr>
              <a:t>Построены парковки:</a:t>
            </a:r>
            <a:r>
              <a:rPr lang="ru-RU" sz="4000" dirty="0" smtClean="0">
                <a:solidFill>
                  <a:srgbClr val="0066CC"/>
                </a:solidFill>
              </a:rPr>
              <a:t/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6165304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CC"/>
                </a:solidFill>
              </a:rPr>
              <a:t>Топкинский, 17</a:t>
            </a:r>
            <a:endParaRPr lang="ru-RU" sz="2000" b="1" dirty="0">
              <a:solidFill>
                <a:srgbClr val="0066CC"/>
              </a:solidFill>
            </a:endParaRPr>
          </a:p>
        </p:txBody>
      </p:sp>
      <p:pic>
        <p:nvPicPr>
          <p:cNvPr id="11" name="Рисунок 10" descr="IMG_5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124744"/>
            <a:ext cx="6408712" cy="4902083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Освещение</a:t>
            </a: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708525"/>
          </a:xfrm>
        </p:spPr>
        <p:txBody>
          <a:bodyPr/>
          <a:lstStyle/>
          <a:p>
            <a:r>
              <a:rPr lang="ru-RU" sz="2000" b="1" u="sng" dirty="0" smtClean="0">
                <a:solidFill>
                  <a:srgbClr val="0066CC"/>
                </a:solidFill>
              </a:rPr>
              <a:t>Установлено</a:t>
            </a:r>
            <a:r>
              <a:rPr lang="ru-RU" sz="2000" b="1" dirty="0" smtClean="0">
                <a:solidFill>
                  <a:srgbClr val="0066CC"/>
                </a:solidFill>
              </a:rPr>
              <a:t>:</a:t>
            </a:r>
          </a:p>
          <a:p>
            <a:r>
              <a:rPr lang="ru-RU" sz="2000" b="1" dirty="0" smtClean="0">
                <a:solidFill>
                  <a:srgbClr val="0066CC"/>
                </a:solidFill>
              </a:rPr>
              <a:t>1. Пр. Турчанинова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2. Фрунзе (от Нестерова до Щапова)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3. 2-я Огородная, 45 (1 фонарь)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4. 2-я Карьерная (2 фонаря)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5. Глеба Успенского (3 фонаря)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6. 2-я Северная (3 фонаря)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7. Радищева, 67/7 (3 фонаря)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8. Вдоль Кладбища Радищева</a:t>
            </a:r>
          </a:p>
          <a:p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> </a:t>
            </a:r>
            <a:r>
              <a:rPr lang="ru-RU" sz="2000" b="1" u="sng" dirty="0" smtClean="0">
                <a:solidFill>
                  <a:srgbClr val="0066CC"/>
                </a:solidFill>
              </a:rPr>
              <a:t>Проекты освещения</a:t>
            </a:r>
          </a:p>
          <a:p>
            <a:pPr marL="342900" indent="-342900">
              <a:buNone/>
            </a:pPr>
            <a:r>
              <a:rPr lang="ru-RU" sz="2000" b="1" dirty="0" smtClean="0">
                <a:solidFill>
                  <a:srgbClr val="0066CC"/>
                </a:solidFill>
              </a:rPr>
              <a:t>         1. Яковлева</a:t>
            </a:r>
          </a:p>
          <a:p>
            <a:pPr marL="342900" indent="-342900">
              <a:buNone/>
            </a:pPr>
            <a:r>
              <a:rPr lang="ru-RU" sz="2000" b="1" dirty="0" smtClean="0">
                <a:solidFill>
                  <a:srgbClr val="0066CC"/>
                </a:solidFill>
              </a:rPr>
              <a:t>         2. Полевая</a:t>
            </a:r>
          </a:p>
          <a:p>
            <a:pPr marL="342900" indent="-342900">
              <a:buNone/>
            </a:pPr>
            <a:r>
              <a:rPr lang="ru-RU" sz="2000" b="1" dirty="0" smtClean="0">
                <a:solidFill>
                  <a:srgbClr val="0066CC"/>
                </a:solidFill>
              </a:rPr>
              <a:t>         3. 3-я Огородная</a:t>
            </a:r>
          </a:p>
          <a:p>
            <a:pPr marL="342900" indent="-342900">
              <a:buNone/>
            </a:pPr>
            <a:r>
              <a:rPr lang="ru-RU" sz="2000" b="1" dirty="0" smtClean="0">
                <a:solidFill>
                  <a:srgbClr val="0066CC"/>
                </a:solidFill>
              </a:rPr>
              <a:t>         4. Якова Малкова</a:t>
            </a:r>
          </a:p>
          <a:p>
            <a:endParaRPr lang="ru-RU" sz="2000" dirty="0" smtClean="0">
              <a:solidFill>
                <a:srgbClr val="0066CC"/>
              </a:solidFill>
            </a:endParaRPr>
          </a:p>
          <a:p>
            <a:endParaRPr lang="ru-RU" sz="2000" dirty="0" smtClean="0">
              <a:solidFill>
                <a:srgbClr val="0066CC"/>
              </a:solidFill>
            </a:endParaRPr>
          </a:p>
          <a:p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/>
            </a:r>
            <a:br>
              <a:rPr lang="ru-RU" sz="2000" dirty="0" smtClean="0">
                <a:solidFill>
                  <a:srgbClr val="0066CC"/>
                </a:solidFill>
              </a:rPr>
            </a:br>
            <a:endParaRPr lang="ru-RU" sz="2000" dirty="0"/>
          </a:p>
        </p:txBody>
      </p:sp>
    </p:spTree>
  </p:cSld>
  <p:clrMapOvr>
    <a:masterClrMapping/>
  </p:clrMapOvr>
  <p:transition spd="med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259632" y="1556792"/>
            <a:ext cx="1306488" cy="8592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Турчанинова свет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2520280" cy="3024336"/>
          </a:xfrm>
          <a:prstGeom prst="rect">
            <a:avLst/>
          </a:prstGeom>
        </p:spPr>
      </p:pic>
      <p:pic>
        <p:nvPicPr>
          <p:cNvPr id="11" name="Рисунок 10" descr="2-я Карьерная свет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56" y="404664"/>
            <a:ext cx="2376264" cy="3024336"/>
          </a:xfrm>
          <a:prstGeom prst="rect">
            <a:avLst/>
          </a:prstGeom>
        </p:spPr>
      </p:pic>
      <p:pic>
        <p:nvPicPr>
          <p:cNvPr id="13" name="Рисунок 12" descr="Радищева, 67 свет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544" y="3645024"/>
            <a:ext cx="2448272" cy="2736304"/>
          </a:xfrm>
          <a:prstGeom prst="rect">
            <a:avLst/>
          </a:prstGeom>
        </p:spPr>
      </p:pic>
      <p:pic>
        <p:nvPicPr>
          <p:cNvPr id="14" name="Рисунок 13" descr="Радищева свет 6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75856" y="3645024"/>
            <a:ext cx="2376264" cy="2736304"/>
          </a:xfrm>
          <a:prstGeom prst="rect">
            <a:avLst/>
          </a:prstGeom>
        </p:spPr>
      </p:pic>
      <p:pic>
        <p:nvPicPr>
          <p:cNvPr id="15" name="Рисунок 14" descr="Радищева 67 свет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12160" y="3645024"/>
            <a:ext cx="2232248" cy="2736304"/>
          </a:xfrm>
          <a:prstGeom prst="rect">
            <a:avLst/>
          </a:prstGeom>
        </p:spPr>
      </p:pic>
      <p:pic>
        <p:nvPicPr>
          <p:cNvPr id="9" name="Рисунок 8" descr="IMG_57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404664"/>
            <a:ext cx="2232248" cy="302433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Освещение вдоль кладбища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4" name="Содержимое 3" descr="4081FC26-88B1-4F32-BC27-EB09E138278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12776"/>
            <a:ext cx="3816424" cy="4968552"/>
          </a:xfrm>
          <a:prstGeom prst="rect">
            <a:avLst/>
          </a:prstGeom>
        </p:spPr>
      </p:pic>
      <p:pic>
        <p:nvPicPr>
          <p:cNvPr id="5" name="Рисунок 4" descr="A7646AB1-A953-4BF2-B6F2-40A77DB3AB6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3744416" cy="4968552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Спортивные и детские площадки</a:t>
            </a: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4708525"/>
          </a:xfrm>
        </p:spPr>
        <p:txBody>
          <a:bodyPr/>
          <a:lstStyle/>
          <a:p>
            <a:endParaRPr lang="ru-RU" sz="2000" dirty="0" smtClean="0">
              <a:solidFill>
                <a:srgbClr val="0066CC"/>
              </a:solidFill>
            </a:endParaRPr>
          </a:p>
          <a:p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/>
            </a:r>
            <a:br>
              <a:rPr lang="ru-RU" sz="2000" dirty="0" smtClean="0">
                <a:solidFill>
                  <a:srgbClr val="0066CC"/>
                </a:solidFill>
              </a:rPr>
            </a:br>
            <a:endParaRPr lang="ru-RU" sz="2000" dirty="0" smtClean="0"/>
          </a:p>
          <a:p>
            <a:r>
              <a:rPr lang="ru-RU" sz="2000" b="1" u="sng" dirty="0" smtClean="0">
                <a:solidFill>
                  <a:srgbClr val="0066CC"/>
                </a:solidFill>
              </a:rPr>
              <a:t>Построены:</a:t>
            </a:r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>1. Спортивная площадка Губернатора Трескина, 30/16 по программе «Народные  инициативы»</a:t>
            </a:r>
          </a:p>
          <a:p>
            <a:r>
              <a:rPr lang="ru-RU" sz="2000" dirty="0" smtClean="0">
                <a:solidFill>
                  <a:srgbClr val="0066CC"/>
                </a:solidFill>
              </a:rPr>
              <a:t>2. </a:t>
            </a:r>
            <a:r>
              <a:rPr lang="ru-RU" sz="2000" dirty="0" err="1" smtClean="0">
                <a:solidFill>
                  <a:srgbClr val="0066CC"/>
                </a:solidFill>
              </a:rPr>
              <a:t>Скейт-парк</a:t>
            </a:r>
            <a:r>
              <a:rPr lang="ru-RU" sz="2000" dirty="0" smtClean="0">
                <a:solidFill>
                  <a:srgbClr val="0066CC"/>
                </a:solidFill>
              </a:rPr>
              <a:t> Топкинский, 24</a:t>
            </a:r>
          </a:p>
          <a:p>
            <a:r>
              <a:rPr lang="ru-RU" sz="2000" dirty="0" smtClean="0">
                <a:solidFill>
                  <a:srgbClr val="0066CC"/>
                </a:solidFill>
              </a:rPr>
              <a:t> </a:t>
            </a:r>
          </a:p>
          <a:p>
            <a:r>
              <a:rPr lang="ru-RU" sz="2000" b="1" u="sng" dirty="0" smtClean="0">
                <a:solidFill>
                  <a:srgbClr val="0066CC"/>
                </a:solidFill>
              </a:rPr>
              <a:t>Реконструкция:</a:t>
            </a:r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>1. Хоккейный корт Топкинский, 10</a:t>
            </a:r>
          </a:p>
          <a:p>
            <a:r>
              <a:rPr lang="ru-RU" sz="2000" dirty="0" smtClean="0">
                <a:solidFill>
                  <a:srgbClr val="0066CC"/>
                </a:solidFill>
              </a:rPr>
              <a:t>2. Спортивная площадка Спартаковская, 4</a:t>
            </a:r>
          </a:p>
          <a:p>
            <a:r>
              <a:rPr lang="ru-RU" sz="2000" dirty="0" smtClean="0">
                <a:solidFill>
                  <a:srgbClr val="0066CC"/>
                </a:solidFill>
              </a:rPr>
              <a:t>3. Спортивная площадка Кирпичная, 151</a:t>
            </a:r>
          </a:p>
          <a:p>
            <a:r>
              <a:rPr lang="ru-RU" sz="2000" dirty="0" smtClean="0">
                <a:solidFill>
                  <a:srgbClr val="0066CC"/>
                </a:solidFill>
              </a:rPr>
              <a:t> </a:t>
            </a:r>
          </a:p>
          <a:p>
            <a:r>
              <a:rPr lang="ru-RU" sz="2000" b="1" u="sng" dirty="0" err="1" smtClean="0">
                <a:solidFill>
                  <a:srgbClr val="0066CC"/>
                </a:solidFill>
              </a:rPr>
              <a:t>Доукомплектация</a:t>
            </a:r>
            <a:r>
              <a:rPr lang="ru-RU" sz="2000" b="1" u="sng" dirty="0" smtClean="0">
                <a:solidFill>
                  <a:srgbClr val="0066CC"/>
                </a:solidFill>
              </a:rPr>
              <a:t>:</a:t>
            </a:r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> 3-я Огородная, 59 (Воеводы Сенявина) (спорт. площадка)</a:t>
            </a:r>
          </a:p>
          <a:p>
            <a:r>
              <a:rPr lang="ru-RU" sz="2000" dirty="0" smtClean="0">
                <a:solidFill>
                  <a:srgbClr val="0066CC"/>
                </a:solidFill>
              </a:rPr>
              <a:t> </a:t>
            </a:r>
          </a:p>
          <a:p>
            <a:r>
              <a:rPr lang="ru-RU" sz="2000" b="1" u="sng" dirty="0" smtClean="0">
                <a:solidFill>
                  <a:srgbClr val="0066CC"/>
                </a:solidFill>
              </a:rPr>
              <a:t>Снос аварийной площадки:</a:t>
            </a:r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>
                <a:solidFill>
                  <a:srgbClr val="0066CC"/>
                </a:solidFill>
              </a:rPr>
              <a:t>Топкинский, 37 	</a:t>
            </a:r>
          </a:p>
          <a:p>
            <a:endParaRPr lang="ru-RU" sz="2000" dirty="0"/>
          </a:p>
        </p:txBody>
      </p:sp>
    </p:spTree>
  </p:cSld>
  <p:clrMapOvr>
    <a:masterClrMapping/>
  </p:clrMapOvr>
  <p:transition spd="med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4" descr="карта округа отчет 202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476672"/>
            <a:ext cx="8650481" cy="52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76672"/>
            <a:ext cx="4320480" cy="5215969"/>
          </a:xfrm>
          <a:prstGeom prst="rect">
            <a:avLst/>
          </a:prstGeom>
        </p:spPr>
      </p:pic>
      <p:sp useBgFill="1">
        <p:nvSpPr>
          <p:cNvPr id="6" name="TextBox 5"/>
          <p:cNvSpPr txBox="1"/>
          <p:nvPr/>
        </p:nvSpPr>
        <p:spPr>
          <a:xfrm>
            <a:off x="4644008" y="620688"/>
            <a:ext cx="100811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2018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err="1" smtClean="0">
                <a:solidFill>
                  <a:srgbClr val="0066CC"/>
                </a:solidFill>
              </a:rPr>
              <a:t>Спорт-площадка</a:t>
            </a:r>
            <a:r>
              <a:rPr lang="ru-RU" sz="4000" dirty="0" smtClean="0">
                <a:solidFill>
                  <a:srgbClr val="0066CC"/>
                </a:solidFill>
              </a:rPr>
              <a:t> на Губернатора Трескина, 30/16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4" name="Содержимое 3" descr="Трескина до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3024336" cy="4752528"/>
          </a:xfrm>
          <a:prstGeom prst="rect">
            <a:avLst/>
          </a:prstGeom>
        </p:spPr>
      </p:pic>
      <p:pic>
        <p:nvPicPr>
          <p:cNvPr id="5" name="Рисунок 4" descr="Трескина после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936" y="1484784"/>
            <a:ext cx="4752528" cy="475252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>
                <a:solidFill>
                  <a:srgbClr val="0066CC"/>
                </a:solidFill>
              </a:rPr>
              <a:t>Скейт-парк</a:t>
            </a:r>
            <a:r>
              <a:rPr lang="ru-RU" sz="4000" dirty="0" smtClean="0">
                <a:solidFill>
                  <a:srgbClr val="0066CC"/>
                </a:solidFill>
              </a:rPr>
              <a:t> Топкинский, 24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7" name="Содержимое 6" descr="Скейт парк до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3240360" cy="4032448"/>
          </a:xfrm>
          <a:prstGeom prst="rect">
            <a:avLst/>
          </a:prstGeom>
        </p:spPr>
      </p:pic>
      <p:pic>
        <p:nvPicPr>
          <p:cNvPr id="8" name="Рисунок 7" descr="IMG_57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988840"/>
            <a:ext cx="5688632" cy="309634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Хоккейный корт Топкинский, 10</a:t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6" name="Рисунок 5" descr="Корт до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3960440" cy="4536504"/>
          </a:xfrm>
          <a:prstGeom prst="rect">
            <a:avLst/>
          </a:prstGeom>
        </p:spPr>
      </p:pic>
      <p:pic>
        <p:nvPicPr>
          <p:cNvPr id="9" name="Рисунок 8" descr="Корт после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9992" y="1412776"/>
            <a:ext cx="4176464" cy="453650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Хоккейный корт Топкинский, 10</a:t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7" name="Рисунок 6" descr="IMG_579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8259134" cy="381642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949680" cy="1143000"/>
          </a:xfrm>
        </p:spPr>
        <p:txBody>
          <a:bodyPr>
            <a:noAutofit/>
          </a:bodyPr>
          <a:lstStyle/>
          <a:p>
            <a:r>
              <a:rPr lang="ru-RU" sz="4000" dirty="0" err="1" smtClean="0">
                <a:solidFill>
                  <a:srgbClr val="0066CC"/>
                </a:solidFill>
              </a:rPr>
              <a:t>Спорт-площадка</a:t>
            </a:r>
            <a:r>
              <a:rPr lang="ru-RU" sz="4000" dirty="0" smtClean="0">
                <a:solidFill>
                  <a:srgbClr val="0066CC"/>
                </a:solidFill>
              </a:rPr>
              <a:t> Кирпичная, 151</a:t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5" name="Рисунок 4" descr="Кирпичная, 151 до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3888432" cy="4392488"/>
          </a:xfrm>
          <a:prstGeom prst="rect">
            <a:avLst/>
          </a:prstGeom>
        </p:spPr>
      </p:pic>
      <p:pic>
        <p:nvPicPr>
          <p:cNvPr id="7" name="Рисунок 6" descr="Кирпич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3960440" cy="439248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620688"/>
            <a:ext cx="8949680" cy="1143000"/>
          </a:xfrm>
        </p:spPr>
        <p:txBody>
          <a:bodyPr>
            <a:noAutofit/>
          </a:bodyPr>
          <a:lstStyle/>
          <a:p>
            <a:r>
              <a:rPr lang="ru-RU" sz="4000" dirty="0" err="1" smtClean="0">
                <a:solidFill>
                  <a:srgbClr val="0066CC"/>
                </a:solidFill>
              </a:rPr>
              <a:t>Спорт-площадка</a:t>
            </a:r>
            <a:r>
              <a:rPr lang="ru-RU" sz="4000" dirty="0" smtClean="0">
                <a:solidFill>
                  <a:srgbClr val="0066CC"/>
                </a:solidFill>
              </a:rPr>
              <a:t> Спартаковская, 4</a:t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6" name="Рисунок 5" descr="Спартаковская до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3888432" cy="4104456"/>
          </a:xfrm>
          <a:prstGeom prst="rect">
            <a:avLst/>
          </a:prstGeom>
        </p:spPr>
      </p:pic>
      <p:pic>
        <p:nvPicPr>
          <p:cNvPr id="8" name="Рисунок 7" descr="IMG_534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5976" y="1556792"/>
            <a:ext cx="4104456" cy="410445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620688"/>
            <a:ext cx="8949680" cy="1143000"/>
          </a:xfrm>
        </p:spPr>
        <p:txBody>
          <a:bodyPr>
            <a:noAutofit/>
          </a:bodyPr>
          <a:lstStyle/>
          <a:p>
            <a:r>
              <a:rPr lang="ru-RU" sz="4000" u="sng" dirty="0" err="1" smtClean="0">
                <a:solidFill>
                  <a:srgbClr val="0066CC"/>
                </a:solidFill>
              </a:rPr>
              <a:t>Доукомплектация</a:t>
            </a:r>
            <a:r>
              <a:rPr lang="ru-RU" sz="4000" u="sng" dirty="0" smtClean="0">
                <a:solidFill>
                  <a:srgbClr val="0066CC"/>
                </a:solidFill>
              </a:rPr>
              <a:t>:</a:t>
            </a:r>
            <a:r>
              <a:rPr lang="ru-RU" sz="4000" dirty="0" smtClean="0">
                <a:solidFill>
                  <a:srgbClr val="0066CC"/>
                </a:solidFill>
              </a:rPr>
              <a:t/>
            </a:r>
            <a:br>
              <a:rPr lang="ru-RU" sz="4000" dirty="0" smtClean="0">
                <a:solidFill>
                  <a:srgbClr val="0066CC"/>
                </a:solidFill>
              </a:rPr>
            </a:br>
            <a:r>
              <a:rPr lang="ru-RU" sz="3600" dirty="0" smtClean="0">
                <a:solidFill>
                  <a:srgbClr val="0066CC"/>
                </a:solidFill>
              </a:rPr>
              <a:t>3-я Огородная, 59 (Воеводы Сенявина спорт. площадка</a:t>
            </a:r>
            <a:r>
              <a:rPr lang="ru-RU" sz="4000" dirty="0" smtClean="0">
                <a:solidFill>
                  <a:srgbClr val="0066CC"/>
                </a:solidFill>
              </a:rPr>
              <a:t>)</a:t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5" name="Рисунок 4" descr="Площадка в. Сенявин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664" y="1988840"/>
            <a:ext cx="5976664" cy="4248472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Мероприятия</a:t>
            </a: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708525"/>
          </a:xfrm>
        </p:spPr>
        <p:txBody>
          <a:bodyPr/>
          <a:lstStyle/>
          <a:p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2000" dirty="0" smtClean="0"/>
              <a:t> </a:t>
            </a:r>
            <a:endParaRPr lang="ru-RU" sz="2000" dirty="0" smtClean="0">
              <a:solidFill>
                <a:srgbClr val="0066CC"/>
              </a:solidFill>
            </a:endParaRPr>
          </a:p>
          <a:p>
            <a:r>
              <a:rPr lang="ru-RU" sz="1600" b="1" dirty="0" smtClean="0">
                <a:solidFill>
                  <a:srgbClr val="0066CC"/>
                </a:solidFill>
              </a:rPr>
              <a:t>1. День Победы, организация полевой кухни в м. Топкинский , Радищева, 186, Чапаева, 109, Спартаковская, 4.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2. Детский праздник «Дарите детям тепло своих сердец» в м. Топкинский, на Радищева, 186, на Чапаева, 109.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3. Открытие скейт парка в м. Топкинский с организацией выступления профессиональных спортсменов.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4. День пожилого человека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5. Вручение стипендии депутата одаренным ученикам школы искусств №9.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6. Поздравление детей инвалидов 21 округа с Новым Годом с вручением подарков. 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7. Награждение учителей в конкурсе «Самый красивый учитель».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8. Организация конкурса среди библиотек на лучшую выставку Иркутских писателей.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9. Поздравление юбиляров с вручением подарков.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10. Поздравление  участников в конкурсе «Почетная семья города Иркутска 2021 года» с вручением грамот и подарков.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11.Организация конкурса на лучший книжный прилавок Иркутских авторов среди книжных магазинов с вручением грамот и подарков.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12. Поздравление с новым годом многодетных семей с вручением подарков.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13. Участие в проведении праздников «Открытие елки» с вручением подарков в м. Топкинский и Радищева.</a:t>
            </a:r>
          </a:p>
        </p:txBody>
      </p:sp>
    </p:spTree>
  </p:cSld>
  <p:clrMapOvr>
    <a:masterClrMapping/>
  </p:clrMapOvr>
  <p:transition spd="med"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49680" cy="90872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Полевая кухня, день победы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4" name="Рисунок 3" descr="9 мая чапаев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1052736"/>
            <a:ext cx="3600400" cy="2664296"/>
          </a:xfrm>
          <a:prstGeom prst="rect">
            <a:avLst/>
          </a:prstGeom>
        </p:spPr>
      </p:pic>
      <p:pic>
        <p:nvPicPr>
          <p:cNvPr id="6" name="Рисунок 5" descr="9 мая чапраева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052736"/>
            <a:ext cx="3672408" cy="2664296"/>
          </a:xfrm>
          <a:prstGeom prst="rect">
            <a:avLst/>
          </a:prstGeom>
        </p:spPr>
      </p:pic>
      <p:pic>
        <p:nvPicPr>
          <p:cNvPr id="7" name="Рисунок 6" descr="каша радищева 201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4005064"/>
            <a:ext cx="3600400" cy="2664296"/>
          </a:xfrm>
          <a:prstGeom prst="rect">
            <a:avLst/>
          </a:prstGeom>
        </p:spPr>
      </p:pic>
      <p:pic>
        <p:nvPicPr>
          <p:cNvPr id="8" name="Рисунок 7" descr="Каша 2019 топк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536" y="4005064"/>
            <a:ext cx="3672408" cy="2664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7647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Чапаева, 109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7647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Чапаева, 109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371703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М. Топкинский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37170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Радищева, 186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188640"/>
            <a:ext cx="8949680" cy="90872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Детский </a:t>
            </a:r>
            <a:r>
              <a:rPr lang="ru-RU" sz="3600" dirty="0" smtClean="0">
                <a:solidFill>
                  <a:srgbClr val="0066CC"/>
                </a:solidFill>
              </a:rPr>
              <a:t>праздник</a:t>
            </a:r>
            <a:r>
              <a:rPr lang="ru-RU" sz="4000" dirty="0" smtClean="0">
                <a:solidFill>
                  <a:srgbClr val="0066CC"/>
                </a:solidFill>
              </a:rPr>
              <a:t> «Дарите детям тепло своих сердец»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9" name="Рисунок 8" descr="Топк3 1 июня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008" y="4365104"/>
            <a:ext cx="3672408" cy="2304256"/>
          </a:xfrm>
          <a:prstGeom prst="rect">
            <a:avLst/>
          </a:prstGeom>
        </p:spPr>
      </p:pic>
      <p:pic>
        <p:nvPicPr>
          <p:cNvPr id="10" name="Рисунок 9" descr="Топк2 1 июня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1484784"/>
            <a:ext cx="3672408" cy="2520280"/>
          </a:xfrm>
          <a:prstGeom prst="rect">
            <a:avLst/>
          </a:prstGeom>
        </p:spPr>
      </p:pic>
      <p:pic>
        <p:nvPicPr>
          <p:cNvPr id="11" name="Рисунок 10" descr="Топк 1 июня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560" y="4365104"/>
            <a:ext cx="3456384" cy="2304256"/>
          </a:xfrm>
          <a:prstGeom prst="rect">
            <a:avLst/>
          </a:prstGeom>
        </p:spPr>
      </p:pic>
      <p:pic>
        <p:nvPicPr>
          <p:cNvPr id="12" name="Рисунок 11" descr="1 июня радищева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1560" y="1484784"/>
            <a:ext cx="3456384" cy="25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11247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Чапаева, 109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11247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М. Топкинский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9632" y="40050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М. Топкинский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40050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М. Топкинский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4" descr="карта округа отчет 202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476672"/>
            <a:ext cx="8650481" cy="52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6" name="TextBox 5"/>
          <p:cNvSpPr txBox="1"/>
          <p:nvPr/>
        </p:nvSpPr>
        <p:spPr>
          <a:xfrm>
            <a:off x="4644008" y="620688"/>
            <a:ext cx="100811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2018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Содержимое 5" descr="Рисунок1_cut-photo.r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9992" y="476672"/>
            <a:ext cx="428396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9" name="TextBox 8"/>
          <p:cNvSpPr txBox="1"/>
          <p:nvPr/>
        </p:nvSpPr>
        <p:spPr>
          <a:xfrm>
            <a:off x="4572000" y="548680"/>
            <a:ext cx="165618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2019-2020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949680" cy="90872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66CC"/>
                </a:solidFill>
              </a:rPr>
              <a:t>Открытие </a:t>
            </a:r>
            <a:r>
              <a:rPr lang="ru-RU" sz="2400" dirty="0" err="1" smtClean="0">
                <a:solidFill>
                  <a:srgbClr val="0066CC"/>
                </a:solidFill>
              </a:rPr>
              <a:t>Скейт-парка</a:t>
            </a:r>
            <a:r>
              <a:rPr lang="ru-RU" sz="2400" dirty="0" smtClean="0">
                <a:solidFill>
                  <a:srgbClr val="0066CC"/>
                </a:solidFill>
              </a:rPr>
              <a:t> в </a:t>
            </a:r>
            <a:r>
              <a:rPr lang="ru-RU" sz="2400" dirty="0" err="1" smtClean="0">
                <a:solidFill>
                  <a:srgbClr val="0066CC"/>
                </a:solidFill>
              </a:rPr>
              <a:t>мкн</a:t>
            </a:r>
            <a:r>
              <a:rPr lang="ru-RU" sz="2400" dirty="0" smtClean="0">
                <a:solidFill>
                  <a:srgbClr val="0066CC"/>
                </a:solidFill>
              </a:rPr>
              <a:t>. Топкинский с организацией выступления профессиональных спортсменов.</a:t>
            </a:r>
            <a:endParaRPr lang="ru-RU" sz="2400" dirty="0">
              <a:solidFill>
                <a:srgbClr val="0066CC"/>
              </a:solidFill>
            </a:endParaRPr>
          </a:p>
        </p:txBody>
      </p:sp>
      <p:pic>
        <p:nvPicPr>
          <p:cNvPr id="7" name="Рисунок 6" descr="Открытие скейт парк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008" y="1196752"/>
            <a:ext cx="2806700" cy="2105025"/>
          </a:xfrm>
          <a:prstGeom prst="rect">
            <a:avLst/>
          </a:prstGeom>
        </p:spPr>
      </p:pic>
      <p:pic>
        <p:nvPicPr>
          <p:cNvPr id="8" name="Рисунок 7" descr="Открытие скейт парка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4" y="1196752"/>
            <a:ext cx="3133725" cy="2105025"/>
          </a:xfrm>
          <a:prstGeom prst="rect">
            <a:avLst/>
          </a:prstGeom>
        </p:spPr>
      </p:pic>
      <p:pic>
        <p:nvPicPr>
          <p:cNvPr id="13" name="Рисунок 12" descr="Открытие скейт парка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7664" y="3378696"/>
            <a:ext cx="5400600" cy="347930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332656"/>
            <a:ext cx="8949680" cy="90872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День пожилого человека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6" name="Рисунок 5" descr="Библиотека день пожилого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008" y="1268760"/>
            <a:ext cx="3456384" cy="2520280"/>
          </a:xfrm>
          <a:prstGeom prst="rect">
            <a:avLst/>
          </a:prstGeom>
        </p:spPr>
      </p:pic>
      <p:pic>
        <p:nvPicPr>
          <p:cNvPr id="9" name="Рисунок 8" descr="День пожил радищева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3768" y="3933056"/>
            <a:ext cx="3312368" cy="2736304"/>
          </a:xfrm>
          <a:prstGeom prst="rect">
            <a:avLst/>
          </a:prstGeom>
        </p:spPr>
      </p:pic>
      <p:pic>
        <p:nvPicPr>
          <p:cNvPr id="10" name="Рисунок 9" descr="День пожилого рад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552" y="1268760"/>
            <a:ext cx="3240360" cy="252028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908720"/>
            <a:ext cx="8949680" cy="90872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66CC"/>
                </a:solidFill>
              </a:rPr>
              <a:t>Вручение стипендии депутата одаренным ученикам школы искусств №9 </a:t>
            </a:r>
            <a:br>
              <a:rPr lang="ru-RU" sz="2400" dirty="0" smtClean="0">
                <a:solidFill>
                  <a:srgbClr val="0066CC"/>
                </a:solidFill>
              </a:rPr>
            </a:br>
            <a:r>
              <a:rPr lang="ru-RU" sz="2400" dirty="0" smtClean="0">
                <a:solidFill>
                  <a:srgbClr val="0066CC"/>
                </a:solidFill>
              </a:rPr>
              <a:t>Вручается с 2013 года, ежегодно, в трех номинациях в музыкальном, хореографическом и художественном отделении.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7" name="Рисунок 6" descr="DSC0419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2636912"/>
            <a:ext cx="4320480" cy="2592288"/>
          </a:xfrm>
          <a:prstGeom prst="rect">
            <a:avLst/>
          </a:prstGeom>
        </p:spPr>
      </p:pic>
      <p:pic>
        <p:nvPicPr>
          <p:cNvPr id="8" name="Рисунок 7" descr="DSC0420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2636912"/>
            <a:ext cx="4104456" cy="259228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908720"/>
            <a:ext cx="8949680" cy="90872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Поздравление детей инвалидов 21 округа с Новым Годом с вручением подарков.</a:t>
            </a:r>
            <a:br>
              <a:rPr lang="ru-RU" sz="4000" dirty="0" smtClean="0">
                <a:solidFill>
                  <a:srgbClr val="0066CC"/>
                </a:solidFill>
              </a:rPr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5" name="Рисунок 4" descr="E04957C9-0560-4923-914A-F7D5043097A5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2040" y="2132856"/>
            <a:ext cx="3024336" cy="2232248"/>
          </a:xfrm>
          <a:prstGeom prst="rect">
            <a:avLst/>
          </a:prstGeom>
        </p:spPr>
      </p:pic>
      <p:pic>
        <p:nvPicPr>
          <p:cNvPr id="6" name="Рисунок 5" descr="2072EBA6-830D-4832-A8F7-B54DF2B1F07D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7584" y="4509120"/>
            <a:ext cx="3096344" cy="2160240"/>
          </a:xfrm>
          <a:prstGeom prst="rect">
            <a:avLst/>
          </a:prstGeom>
        </p:spPr>
      </p:pic>
      <p:pic>
        <p:nvPicPr>
          <p:cNvPr id="9" name="Рисунок 8" descr="2686021D-F05B-4DF7-837B-A53FE28AEFD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2040" y="4509120"/>
            <a:ext cx="3024336" cy="2160240"/>
          </a:xfrm>
          <a:prstGeom prst="rect">
            <a:avLst/>
          </a:prstGeom>
        </p:spPr>
      </p:pic>
      <p:pic>
        <p:nvPicPr>
          <p:cNvPr id="10" name="Рисунок 9" descr="84F93F5C-491F-4B80-B478-687DCDC039CE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584" y="2132856"/>
            <a:ext cx="3096344" cy="223224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188640"/>
            <a:ext cx="8949680" cy="90872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Награждение учителей в конкурсе «Самый красивый учитель»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7" name="Рисунок 6" descr="учителя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2492896"/>
            <a:ext cx="4248472" cy="3384376"/>
          </a:xfrm>
          <a:prstGeom prst="rect">
            <a:avLst/>
          </a:prstGeom>
        </p:spPr>
      </p:pic>
      <p:pic>
        <p:nvPicPr>
          <p:cNvPr id="8" name="Рисунок 7" descr="учителя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2492896"/>
            <a:ext cx="3816424" cy="338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340768"/>
            <a:ext cx="442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Еременко Надежда Николаевна, преподаватель-организатор основ безопасности жизнедеятельности в школе №50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556792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Орлова Татьяна Геннадьевна, заместитель по воспитательной работе в школе №73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548680"/>
            <a:ext cx="8949680" cy="90872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Встреча с сибирским писателем Румянцевым А.Г. в библиотеке №37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5" name="Рисунок 4" descr="Встреча с писатлем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3688" y="1988840"/>
            <a:ext cx="5668010" cy="425100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1124744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66CC"/>
                </a:solidFill>
              </a:rPr>
              <a:t>Организация конкурса среди библиотек на лучшую выставку Иркутских писателей и награждение победителей.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5" name="Рисунок 4" descr="IMG_57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132856"/>
            <a:ext cx="3024335" cy="4552309"/>
          </a:xfrm>
          <a:prstGeom prst="rect">
            <a:avLst/>
          </a:prstGeom>
        </p:spPr>
      </p:pic>
      <p:pic>
        <p:nvPicPr>
          <p:cNvPr id="8" name="Рисунок 7" descr="IMG_58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060848"/>
            <a:ext cx="3484612" cy="464317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1124744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66CC"/>
                </a:solidFill>
              </a:rPr>
              <a:t>Организация конкурса среди библиотек на лучшую выставку Иркутских писателей и награждение победителей.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4" name="Рисунок 3" descr="Библиотека конкурс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2420888"/>
            <a:ext cx="3600400" cy="3384376"/>
          </a:xfrm>
          <a:prstGeom prst="rect">
            <a:avLst/>
          </a:prstGeom>
        </p:spPr>
      </p:pic>
      <p:pic>
        <p:nvPicPr>
          <p:cNvPr id="6" name="Рисунок 5" descr="Конкурс библиотек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2420888"/>
            <a:ext cx="3816424" cy="338437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1124744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66CC"/>
                </a:solidFill>
              </a:rPr>
              <a:t>Организация конкурса на лучший книжный прилавок Иркутских авторов среди книжных магазинов с вручением грамот и подарков</a:t>
            </a:r>
            <a:br>
              <a:rPr lang="ru-RU" sz="3200" dirty="0" smtClean="0">
                <a:solidFill>
                  <a:srgbClr val="0066CC"/>
                </a:solidFill>
              </a:rPr>
            </a:br>
            <a:endParaRPr lang="ru-RU" sz="3200" dirty="0">
              <a:solidFill>
                <a:srgbClr val="0066CC"/>
              </a:solidFill>
            </a:endParaRPr>
          </a:p>
        </p:txBody>
      </p:sp>
      <p:pic>
        <p:nvPicPr>
          <p:cNvPr id="6" name="Рисунок 5" descr="IMG_57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323770"/>
            <a:ext cx="3240360" cy="4295554"/>
          </a:xfrm>
          <a:prstGeom prst="rect">
            <a:avLst/>
          </a:prstGeom>
        </p:spPr>
      </p:pic>
      <p:pic>
        <p:nvPicPr>
          <p:cNvPr id="8" name="Рисунок 7" descr="IMG_5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636912"/>
            <a:ext cx="4953000" cy="3699933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1124744"/>
            <a:ext cx="8949680" cy="9087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66CC"/>
                </a:solidFill>
              </a:rPr>
              <a:t>Организация конкурса на лучший книжный прилавок Иркутских авторов среди книжных магазинов с вручением грамот и подарков</a:t>
            </a:r>
            <a:br>
              <a:rPr lang="ru-RU" sz="3200" dirty="0" smtClean="0">
                <a:solidFill>
                  <a:srgbClr val="0066CC"/>
                </a:solidFill>
              </a:rPr>
            </a:br>
            <a:endParaRPr lang="ru-RU" sz="3200" dirty="0">
              <a:solidFill>
                <a:srgbClr val="0066CC"/>
              </a:solidFill>
            </a:endParaRPr>
          </a:p>
        </p:txBody>
      </p:sp>
      <p:pic>
        <p:nvPicPr>
          <p:cNvPr id="5" name="Рисунок 4" descr="IMG_473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2564904"/>
            <a:ext cx="4536504" cy="3024336"/>
          </a:xfrm>
          <a:prstGeom prst="rect">
            <a:avLst/>
          </a:prstGeom>
        </p:spPr>
      </p:pic>
      <p:pic>
        <p:nvPicPr>
          <p:cNvPr id="7" name="Рисунок 6" descr="FullSizeRender (1)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048" y="2564904"/>
            <a:ext cx="3888432" cy="302433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Содержимое 4" descr="карта округа отчет 202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9512" y="476672"/>
            <a:ext cx="8650481" cy="52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6" name="TextBox 5"/>
          <p:cNvSpPr txBox="1"/>
          <p:nvPr/>
        </p:nvSpPr>
        <p:spPr>
          <a:xfrm>
            <a:off x="4644008" y="620688"/>
            <a:ext cx="100811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2018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2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76673"/>
            <a:ext cx="4344725" cy="525658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66CC"/>
                </a:solidFill>
              </a:rPr>
              <a:t>Поздравление  участников в конкурсе «Почетная семья города Иркутска 2021 года» с вручением грамот и подарков.</a:t>
            </a:r>
            <a:br>
              <a:rPr lang="ru-RU" sz="2800" dirty="0" smtClean="0">
                <a:solidFill>
                  <a:srgbClr val="0066CC"/>
                </a:solidFill>
              </a:rPr>
            </a:br>
            <a:r>
              <a:rPr lang="ru-RU" sz="2800" dirty="0" smtClean="0">
                <a:solidFill>
                  <a:srgbClr val="0066CC"/>
                </a:solidFill>
              </a:rPr>
              <a:t> </a:t>
            </a:r>
            <a:endParaRPr lang="ru-RU" sz="2800" dirty="0">
              <a:solidFill>
                <a:srgbClr val="0066CC"/>
              </a:solidFill>
            </a:endParaRPr>
          </a:p>
        </p:txBody>
      </p:sp>
      <p:pic>
        <p:nvPicPr>
          <p:cNvPr id="11" name="Рисунок 10" descr="e031a616-7b4d-431a-a527-92b6e4dc05bb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2924944"/>
            <a:ext cx="4032448" cy="3672408"/>
          </a:xfrm>
          <a:prstGeom prst="rect">
            <a:avLst/>
          </a:prstGeom>
        </p:spPr>
      </p:pic>
      <p:pic>
        <p:nvPicPr>
          <p:cNvPr id="12" name="Рисунок 11" descr="IMG_450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8" y="2924944"/>
            <a:ext cx="4176464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62880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семья </a:t>
            </a:r>
            <a:r>
              <a:rPr lang="ru-RU" sz="1600" b="1" dirty="0" err="1" smtClean="0">
                <a:solidFill>
                  <a:schemeClr val="bg1"/>
                </a:solidFill>
              </a:rPr>
              <a:t>Шелеховых</a:t>
            </a:r>
            <a:r>
              <a:rPr lang="ru-RU" sz="1600" b="1" dirty="0" smtClean="0">
                <a:solidFill>
                  <a:schemeClr val="bg1"/>
                </a:solidFill>
              </a:rPr>
              <a:t> – папа Вячеслав Александрович, мама </a:t>
            </a:r>
            <a:r>
              <a:rPr lang="ru-RU" sz="1600" b="1" dirty="0" err="1" smtClean="0">
                <a:solidFill>
                  <a:schemeClr val="bg1"/>
                </a:solidFill>
              </a:rPr>
              <a:t>Ульяна</a:t>
            </a:r>
            <a:r>
              <a:rPr lang="ru-RU" sz="1600" b="1" dirty="0" smtClean="0">
                <a:solidFill>
                  <a:schemeClr val="bg1"/>
                </a:solidFill>
              </a:rPr>
              <a:t> Вячеславовна и трое сыновей Александр, Максим и Алексей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44279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семья </a:t>
            </a:r>
            <a:r>
              <a:rPr lang="ru-RU" sz="1600" b="1" dirty="0" err="1" smtClean="0">
                <a:solidFill>
                  <a:schemeClr val="bg1"/>
                </a:solidFill>
              </a:rPr>
              <a:t>Бичёвиных</a:t>
            </a:r>
            <a:r>
              <a:rPr lang="ru-RU" sz="1600" b="1" dirty="0" smtClean="0">
                <a:solidFill>
                  <a:schemeClr val="bg1"/>
                </a:solidFill>
              </a:rPr>
              <a:t> — папа Владимир Валентинович, мама Наталья Юрьевна и девять детей Анастасия, Анна, Елизавета, Кирилл, Иннокентий, Мария, Николай, Лука и Александра</a:t>
            </a:r>
            <a:r>
              <a:rPr lang="ru-RU" b="1" dirty="0" smtClean="0">
                <a:solidFill>
                  <a:schemeClr val="bg1"/>
                </a:solidFill>
              </a:rPr>
              <a:t>. 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66CC"/>
                </a:solidFill>
              </a:rPr>
              <a:t>Поздравление с новым годом многодетных семей 21 округа с вручением подарков</a:t>
            </a:r>
            <a:endParaRPr lang="ru-RU" sz="2800" dirty="0">
              <a:solidFill>
                <a:srgbClr val="0066CC"/>
              </a:solidFill>
            </a:endParaRPr>
          </a:p>
        </p:txBody>
      </p:sp>
      <p:pic>
        <p:nvPicPr>
          <p:cNvPr id="6" name="Рисунок 5" descr="F646E235-61A2-44C2-B34C-3F939A48E26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4221088"/>
            <a:ext cx="3384376" cy="2376264"/>
          </a:xfrm>
          <a:prstGeom prst="rect">
            <a:avLst/>
          </a:prstGeom>
        </p:spPr>
      </p:pic>
      <p:pic>
        <p:nvPicPr>
          <p:cNvPr id="8" name="Рисунок 7" descr="8CE66AC5-CCB5-4BDD-BF18-FE6856C85C31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3312368" cy="2448272"/>
          </a:xfrm>
          <a:prstGeom prst="rect">
            <a:avLst/>
          </a:prstGeom>
        </p:spPr>
      </p:pic>
      <p:pic>
        <p:nvPicPr>
          <p:cNvPr id="9" name="Рисунок 8" descr="5F334D26-C67E-4397-9680-36E624F1D43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4221088"/>
            <a:ext cx="3312368" cy="2376264"/>
          </a:xfrm>
          <a:prstGeom prst="rect">
            <a:avLst/>
          </a:prstGeom>
        </p:spPr>
      </p:pic>
      <p:pic>
        <p:nvPicPr>
          <p:cNvPr id="10" name="Рисунок 9" descr="AB960E1F-2F74-4698-89F1-5A14F213F71E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3568" y="1484784"/>
            <a:ext cx="3384376" cy="2448272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66CC"/>
                </a:solidFill>
              </a:rPr>
              <a:t>Участие в проведении праздников «открытие елки» с вручением подарков в микрорайоне Топкинский и предместье Радищева</a:t>
            </a:r>
            <a:endParaRPr lang="ru-RU" sz="2800" dirty="0">
              <a:solidFill>
                <a:srgbClr val="0066CC"/>
              </a:solidFill>
            </a:endParaRPr>
          </a:p>
        </p:txBody>
      </p:sp>
      <p:pic>
        <p:nvPicPr>
          <p:cNvPr id="7" name="Рисунок 6" descr="IMG_477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4176464" cy="3816424"/>
          </a:xfrm>
          <a:prstGeom prst="rect">
            <a:avLst/>
          </a:prstGeom>
        </p:spPr>
      </p:pic>
      <p:pic>
        <p:nvPicPr>
          <p:cNvPr id="11" name="Рисунок 10" descr="IMG_480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1916832"/>
            <a:ext cx="3888432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5567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Топкинский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155679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Радищева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949680" cy="908720"/>
          </a:xfrm>
        </p:spPr>
        <p:txBody>
          <a:bodyPr>
            <a:noAutofit/>
          </a:bodyPr>
          <a:lstStyle/>
          <a:p>
            <a:r>
              <a:rPr lang="ru-RU" sz="2800" dirty="0" smtClean="0"/>
              <a:t> </a:t>
            </a:r>
            <a:r>
              <a:rPr lang="ru-RU" sz="3200" dirty="0" smtClean="0">
                <a:solidFill>
                  <a:srgbClr val="0066CC"/>
                </a:solidFill>
              </a:rPr>
              <a:t>Поздравление юбиляров с вручением подарков</a:t>
            </a:r>
            <a:endParaRPr lang="ru-RU" sz="3200" dirty="0">
              <a:solidFill>
                <a:srgbClr val="0066CC"/>
              </a:solidFill>
            </a:endParaRPr>
          </a:p>
        </p:txBody>
      </p:sp>
      <p:pic>
        <p:nvPicPr>
          <p:cNvPr id="5" name="Рисунок 4" descr="ЮД с РИ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12160" y="1844824"/>
            <a:ext cx="288032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Юбиляр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2940456" cy="2562225"/>
          </a:xfrm>
          <a:prstGeom prst="rect">
            <a:avLst/>
          </a:prstGeom>
        </p:spPr>
      </p:pic>
      <p:pic>
        <p:nvPicPr>
          <p:cNvPr id="8" name="Рисунок 7" descr="FullSizeRender-1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91880" y="1844824"/>
            <a:ext cx="23241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" y="0"/>
            <a:ext cx="8949680" cy="90872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66CC"/>
                </a:solidFill>
              </a:rPr>
              <a:t>Выездные совещания с представителями городской администрации и жителями округа №21</a:t>
            </a:r>
            <a:endParaRPr lang="ru-RU" sz="2000" dirty="0">
              <a:solidFill>
                <a:srgbClr val="0066CC"/>
              </a:solidFill>
            </a:endParaRPr>
          </a:p>
        </p:txBody>
      </p:sp>
      <p:pic>
        <p:nvPicPr>
          <p:cNvPr id="7" name="Рисунок 6" descr="IMG_535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2592288" cy="2448272"/>
          </a:xfrm>
          <a:prstGeom prst="rect">
            <a:avLst/>
          </a:prstGeom>
        </p:spPr>
      </p:pic>
      <p:pic>
        <p:nvPicPr>
          <p:cNvPr id="9" name="Рисунок 8" descr="Совещание по хоккейному корты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2080" y="1340768"/>
            <a:ext cx="2780134" cy="2448272"/>
          </a:xfrm>
          <a:prstGeom prst="rect">
            <a:avLst/>
          </a:prstGeom>
        </p:spPr>
      </p:pic>
      <p:pic>
        <p:nvPicPr>
          <p:cNvPr id="10" name="Рисунок 9" descr="Совещание по скейт парку встреча с проектировщиком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2080" y="4221088"/>
            <a:ext cx="2880320" cy="2636912"/>
          </a:xfrm>
          <a:prstGeom prst="rect">
            <a:avLst/>
          </a:prstGeom>
        </p:spPr>
      </p:pic>
      <p:pic>
        <p:nvPicPr>
          <p:cNvPr id="11" name="Рисунок 10" descr="Встреча с жиелями Спартаковская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3568" y="4221088"/>
            <a:ext cx="2664296" cy="2636912"/>
          </a:xfrm>
          <a:prstGeom prst="rect">
            <a:avLst/>
          </a:prstGeom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23528" y="836712"/>
            <a:ext cx="331821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строительству конечного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остановочного пункта в Радищева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220072" y="836712"/>
            <a:ext cx="3240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строительству хоккейного корта 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мкн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Топкинский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95536" y="3933056"/>
            <a:ext cx="34624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жителями улицы Спартаковская, 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8064" y="3789040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66CC"/>
                </a:solidFill>
              </a:rPr>
              <a:t>С проектировщиками </a:t>
            </a:r>
            <a:r>
              <a:rPr lang="ru-RU" sz="1400" b="1" dirty="0" err="1" smtClean="0">
                <a:solidFill>
                  <a:srgbClr val="0066CC"/>
                </a:solidFill>
              </a:rPr>
              <a:t>скейт-парка</a:t>
            </a:r>
            <a:r>
              <a:rPr lang="ru-RU" sz="1400" b="1" dirty="0" smtClean="0">
                <a:solidFill>
                  <a:srgbClr val="0066CC"/>
                </a:solidFill>
              </a:rPr>
              <a:t> в </a:t>
            </a:r>
            <a:r>
              <a:rPr lang="ru-RU" sz="1400" b="1" dirty="0" err="1" smtClean="0">
                <a:solidFill>
                  <a:srgbClr val="0066CC"/>
                </a:solidFill>
              </a:rPr>
              <a:t>мкн</a:t>
            </a:r>
            <a:r>
              <a:rPr lang="ru-RU" sz="1400" b="1" dirty="0" smtClean="0">
                <a:solidFill>
                  <a:srgbClr val="0066CC"/>
                </a:solidFill>
              </a:rPr>
              <a:t>. Топкинский</a:t>
            </a:r>
            <a:endParaRPr lang="ru-RU" sz="1400" dirty="0">
              <a:solidFill>
                <a:srgbClr val="0066CC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49680" cy="90872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66CC"/>
                </a:solidFill>
              </a:rPr>
              <a:t>Выездные совещания с представителями городской администрации и жителями округа №21</a:t>
            </a:r>
            <a:endParaRPr lang="ru-RU" sz="2000" dirty="0">
              <a:solidFill>
                <a:srgbClr val="0066CC"/>
              </a:solidFill>
            </a:endParaRPr>
          </a:p>
        </p:txBody>
      </p:sp>
      <p:pic>
        <p:nvPicPr>
          <p:cNvPr id="12" name="Рисунок 11" descr="Совещание с Ружниковым на Чебышев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2080" y="4293096"/>
            <a:ext cx="2880320" cy="2564904"/>
          </a:xfrm>
          <a:prstGeom prst="rect">
            <a:avLst/>
          </a:prstGeom>
        </p:spPr>
      </p:pic>
      <p:pic>
        <p:nvPicPr>
          <p:cNvPr id="13" name="Рисунок 12" descr="Совещание с мэром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4088" y="1340768"/>
            <a:ext cx="2771775" cy="2304256"/>
          </a:xfrm>
          <a:prstGeom prst="rect">
            <a:avLst/>
          </a:prstGeom>
        </p:spPr>
      </p:pic>
      <p:pic>
        <p:nvPicPr>
          <p:cNvPr id="14" name="Рисунок 13" descr="Совещание шк искусств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560" y="4293096"/>
            <a:ext cx="2808312" cy="2564904"/>
          </a:xfrm>
          <a:prstGeom prst="rect">
            <a:avLst/>
          </a:prstGeom>
        </p:spPr>
      </p:pic>
      <p:pic>
        <p:nvPicPr>
          <p:cNvPr id="15" name="Рисунок 14" descr="Контроль работ по асфальтированию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552" y="1340768"/>
            <a:ext cx="2808312" cy="2304256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836712"/>
            <a:ext cx="3168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Контроль асфальтирования дорог в частном секторе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220072" y="836712"/>
            <a:ext cx="35638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мэром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Болотовым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Р.Н. по спортивным объектам округа №21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3789040"/>
            <a:ext cx="3294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66CC"/>
                </a:solidFill>
              </a:rPr>
              <a:t>По строительству новой школы Искусств в </a:t>
            </a:r>
            <a:r>
              <a:rPr lang="ru-RU" sz="1400" b="1" dirty="0" err="1" smtClean="0">
                <a:solidFill>
                  <a:srgbClr val="0066CC"/>
                </a:solidFill>
              </a:rPr>
              <a:t>мкн</a:t>
            </a:r>
            <a:r>
              <a:rPr lang="ru-RU" sz="1400" b="1" dirty="0" smtClean="0">
                <a:solidFill>
                  <a:srgbClr val="0066CC"/>
                </a:solidFill>
              </a:rPr>
              <a:t>. Топкинский</a:t>
            </a:r>
            <a:endParaRPr lang="ru-RU" sz="1400" dirty="0">
              <a:solidFill>
                <a:srgbClr val="0066CC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679504" y="3645024"/>
            <a:ext cx="44644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вице-мэром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Ружниковым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Д.О. по устранению подтопления земельных участков на ул. Чебышева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49680" cy="908720"/>
          </a:xfrm>
        </p:spPr>
        <p:txBody>
          <a:bodyPr>
            <a:noAutofit/>
          </a:bodyPr>
          <a:lstStyle/>
          <a:p>
            <a:r>
              <a:rPr lang="ru-RU" sz="2000" smtClean="0">
                <a:solidFill>
                  <a:srgbClr val="0066CC"/>
                </a:solidFill>
              </a:rPr>
              <a:t>Выездные совещания с представителями городской </a:t>
            </a:r>
            <a:r>
              <a:rPr lang="ru-RU" sz="2000" dirty="0" smtClean="0">
                <a:solidFill>
                  <a:srgbClr val="0066CC"/>
                </a:solidFill>
              </a:rPr>
              <a:t>администрации и жителями округа №21</a:t>
            </a:r>
            <a:endParaRPr lang="ru-RU" sz="2000" dirty="0">
              <a:solidFill>
                <a:srgbClr val="0066CC"/>
              </a:solidFill>
            </a:endParaRPr>
          </a:p>
        </p:txBody>
      </p:sp>
      <p:pic>
        <p:nvPicPr>
          <p:cNvPr id="16" name="Рисунок 15" descr="Совещание по стротельству г.трескина и подключение воды опорный пункт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088" y="4121696"/>
            <a:ext cx="2664296" cy="2736304"/>
          </a:xfrm>
          <a:prstGeom prst="rect">
            <a:avLst/>
          </a:prstGeom>
        </p:spPr>
      </p:pic>
      <p:pic>
        <p:nvPicPr>
          <p:cNvPr id="17" name="Рисунок 16" descr="Совещание по скейт парку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4121696"/>
            <a:ext cx="2808312" cy="2736304"/>
          </a:xfrm>
          <a:prstGeom prst="rect">
            <a:avLst/>
          </a:prstGeom>
        </p:spPr>
      </p:pic>
      <p:pic>
        <p:nvPicPr>
          <p:cNvPr id="19" name="Рисунок 18" descr="Совещание по подтоплению домов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4088" y="1196752"/>
            <a:ext cx="2664296" cy="2304256"/>
          </a:xfrm>
          <a:prstGeom prst="rect">
            <a:avLst/>
          </a:prstGeom>
        </p:spPr>
      </p:pic>
      <p:pic>
        <p:nvPicPr>
          <p:cNvPr id="20" name="Рисунок 19" descr="Совещание насчет остановки 9 поликлиника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536" y="1268760"/>
            <a:ext cx="2808312" cy="2304256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51520" y="764704"/>
            <a:ext cx="33123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Совещание по строительству остановки возле поликлиники №9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4932040" y="836712"/>
            <a:ext cx="54715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подтоплению домов в частном секторе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23528" y="3563434"/>
            <a:ext cx="3456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строительству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Скейт-парка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мкн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Топкинский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788024" y="3429000"/>
            <a:ext cx="46074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строительству спортивной площадки на ул. Г.Трескина и подключению водоснабжения опорного пункта на ул. Радищева, 67/5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Построен амфитеатр на площади в мкр. Топкинский</a:t>
            </a:r>
            <a:endParaRPr lang="ru-RU" sz="4000" dirty="0">
              <a:solidFill>
                <a:srgbClr val="0066CC"/>
              </a:solidFill>
            </a:endParaRPr>
          </a:p>
        </p:txBody>
      </p:sp>
      <p:pic>
        <p:nvPicPr>
          <p:cNvPr id="4" name="Содержимое 3" descr="Амфитеатр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772816"/>
            <a:ext cx="7056784" cy="446449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Планы на 2022 год:</a:t>
            </a: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70852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66CC"/>
                </a:solidFill>
              </a:rPr>
              <a:t>1. Реконструкция сквера- 3-я очередь (от магазина «Удача» до дома №48) в мкр. Топкинский ( ремонт подпорных стен, тротуаров, лестниц, зеленая зона, спорт-зона с искусственным покрытием и установкой тренажеров, строительство фонтана).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    1-я очередь                                                       2-я очередь</a:t>
            </a: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</p:txBody>
      </p:sp>
      <p:pic>
        <p:nvPicPr>
          <p:cNvPr id="4" name="Содержимое 7" descr="IMG_5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2924944"/>
            <a:ext cx="4176464" cy="314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5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924944"/>
            <a:ext cx="4135528" cy="309634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Проект сквера 3-я очередь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общий пла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8509716" cy="4392488"/>
          </a:xfrm>
        </p:spPr>
      </p:pic>
    </p:spTree>
  </p:cSld>
  <p:clrMapOvr>
    <a:masterClrMapping/>
  </p:clrMapOvr>
  <p:transition spd="med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93610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</a:rPr>
              <a:t>Асфальтирование улиц в частном секторе :</a:t>
            </a:r>
            <a:endParaRPr lang="ru-RU" sz="3200" dirty="0">
              <a:ln>
                <a:solidFill>
                  <a:srgbClr val="0070C0"/>
                </a:solidFill>
              </a:ln>
              <a:effectLst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2500313" y="785813"/>
            <a:ext cx="2857500" cy="5254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2021 год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428625" y="1357299"/>
            <a:ext cx="8429625" cy="500064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66CC"/>
                </a:solidFill>
              </a:rPr>
              <a:t>1. Власа Сидорова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2. Воеводы Сенявина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3. Яковлева (от Г. Успенского до Качугской)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4. Глеба Успенского (от Яковлева до Качугской)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5. Пер. Песчаный (от Качугской до 2-й Ключевой)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6. 3-я Карьерная (от д.№2 до 3-я Карьерная)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7. Пр. Хабарова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8. Якова Малкова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9.  Пер. Солнечный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10. Иоганна Гмелина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11. 3-я Огородная ( от ул. В. Сенявина до д. №59)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12. Губернатора Трескина (от дома №43 до В. Сенявина)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13. Хомутовская (от Я. Метелева до Шевцова)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14. Качугская (от Яковлева до п. Песчаный)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15. Якова Домбровского (50%)</a:t>
            </a:r>
          </a:p>
          <a:p>
            <a:r>
              <a:rPr lang="ru-RU" sz="1600" b="1" dirty="0" smtClean="0">
                <a:solidFill>
                  <a:srgbClr val="0066CC"/>
                </a:solidFill>
              </a:rPr>
              <a:t>16. Емельяна Югова</a:t>
            </a:r>
          </a:p>
          <a:p>
            <a:pPr marL="548640" indent="-41148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bg1"/>
              </a:buClr>
              <a:buFont typeface="Wingdings 2"/>
              <a:buChar char=""/>
              <a:defRPr/>
            </a:pP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628652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16 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улиц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Проект сквера 3-я очередь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площад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3677423" cy="2952328"/>
          </a:xfrm>
        </p:spPr>
      </p:pic>
      <p:pic>
        <p:nvPicPr>
          <p:cNvPr id="8" name="Рисунок 7" descr="вид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204864"/>
            <a:ext cx="5076056" cy="2703017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>Реконструкция кинотеатра «Марат»</a:t>
            </a:r>
            <a:endParaRPr lang="ru-RU" dirty="0"/>
          </a:p>
        </p:txBody>
      </p:sp>
      <p:pic>
        <p:nvPicPr>
          <p:cNvPr id="4" name="Содержимое 3" descr="Школа искусст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2996952"/>
            <a:ext cx="4893024" cy="3673850"/>
          </a:xfrm>
          <a:prstGeom prst="rect">
            <a:avLst/>
          </a:prstGeom>
        </p:spPr>
      </p:pic>
      <p:pic>
        <p:nvPicPr>
          <p:cNvPr id="5" name="Рисунок 4" descr="мар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1340768"/>
            <a:ext cx="3456384" cy="2592288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66CC"/>
                </a:solidFill>
              </a:rPr>
              <a:t>Капитальный ремонт дороги ул. Шевцова(от Р.Штаба до м. Топкинский)</a:t>
            </a:r>
            <a:endParaRPr lang="ru-RU" sz="3200" dirty="0"/>
          </a:p>
        </p:txBody>
      </p:sp>
      <p:pic>
        <p:nvPicPr>
          <p:cNvPr id="5" name="Содержимое 4" descr="IMG_535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7200800" cy="468052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66CC"/>
                </a:solidFill>
              </a:rPr>
              <a:t>Реконструкция дороги ул. </a:t>
            </a:r>
            <a:r>
              <a:rPr lang="ru-RU" sz="3200" dirty="0" err="1" smtClean="0">
                <a:solidFill>
                  <a:srgbClr val="0066CC"/>
                </a:solidFill>
              </a:rPr>
              <a:t>Карбышева</a:t>
            </a:r>
            <a:endParaRPr lang="ru-RU" sz="3200" dirty="0">
              <a:solidFill>
                <a:srgbClr val="0066CC"/>
              </a:solidFill>
            </a:endParaRPr>
          </a:p>
        </p:txBody>
      </p:sp>
      <p:pic>
        <p:nvPicPr>
          <p:cNvPr id="5" name="Содержимое 4" descr="IMG_58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28800"/>
            <a:ext cx="8229600" cy="3802777"/>
          </a:xfrm>
        </p:spPr>
      </p:pic>
    </p:spTree>
  </p:cSld>
  <p:clrMapOvr>
    <a:masterClrMapping/>
  </p:clrMapOvr>
  <p:transition spd="med">
    <p:strips dir="r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66CC"/>
                </a:solidFill>
              </a:rPr>
              <a:t>Организация торговой площади на ул. Шевцова через дорогу от магазина «Удача» с переносом существующих павильонов</a:t>
            </a:r>
            <a:endParaRPr lang="ru-RU" sz="2400" dirty="0"/>
          </a:p>
        </p:txBody>
      </p:sp>
      <p:pic>
        <p:nvPicPr>
          <p:cNvPr id="6" name="Содержимое 5" descr="IMG_5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484784"/>
            <a:ext cx="6840760" cy="5022661"/>
          </a:xfrm>
        </p:spPr>
      </p:pic>
    </p:spTree>
  </p:cSld>
  <p:clrMapOvr>
    <a:masterClrMapping/>
  </p:clrMapOvr>
  <p:transition spd="med">
    <p:strips dir="r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66CC"/>
                </a:solidFill>
              </a:rPr>
              <a:t>Проект школа искусств</a:t>
            </a:r>
            <a:endParaRPr lang="ru-RU" dirty="0">
              <a:solidFill>
                <a:srgbClr val="0066CC"/>
              </a:solidFill>
            </a:endParaRPr>
          </a:p>
        </p:txBody>
      </p:sp>
      <p:pic>
        <p:nvPicPr>
          <p:cNvPr id="10" name="Содержимое 9" descr="ви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8722287" cy="4752528"/>
          </a:xfrm>
        </p:spPr>
      </p:pic>
    </p:spTree>
  </p:cSld>
  <p:clrMapOvr>
    <a:masterClrMapping/>
  </p:clrMapOvr>
  <p:transition spd="med">
    <p:strips dir="r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66CC"/>
                </a:solidFill>
              </a:rPr>
              <a:t>Проект школа искусств</a:t>
            </a:r>
            <a:endParaRPr lang="ru-RU" dirty="0">
              <a:solidFill>
                <a:srgbClr val="0066CC"/>
              </a:solidFill>
            </a:endParaRPr>
          </a:p>
        </p:txBody>
      </p:sp>
      <p:pic>
        <p:nvPicPr>
          <p:cNvPr id="5" name="Содержимое 4" descr="пла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7992888" cy="5519874"/>
          </a:xfrm>
        </p:spPr>
      </p:pic>
    </p:spTree>
  </p:cSld>
  <p:clrMapOvr>
    <a:masterClrMapping/>
  </p:clrMapOvr>
  <p:transition spd="med">
    <p:strips dir="r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66CC"/>
                </a:solidFill>
              </a:rPr>
              <a:t>Школа искусств Топкинский</a:t>
            </a:r>
            <a:endParaRPr lang="ru-RU" dirty="0">
              <a:solidFill>
                <a:srgbClr val="0066CC"/>
              </a:solidFill>
            </a:endParaRPr>
          </a:p>
        </p:txBody>
      </p:sp>
      <p:pic>
        <p:nvPicPr>
          <p:cNvPr id="8" name="Содержимое 7" descr="IMG_58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892475"/>
            <a:ext cx="4392488" cy="5965525"/>
          </a:xfrm>
        </p:spPr>
      </p:pic>
    </p:spTree>
  </p:cSld>
  <p:clrMapOvr>
    <a:masterClrMapping/>
  </p:clrMapOvr>
  <p:transition spd="med">
    <p:strips dir="r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66CC"/>
                </a:solidFill>
              </a:rPr>
              <a:t>Продолжение строительства спортивной площадки на Губернатора Трескина, 30/16</a:t>
            </a:r>
            <a:endParaRPr lang="ru-RU" dirty="0"/>
          </a:p>
        </p:txBody>
      </p:sp>
      <p:pic>
        <p:nvPicPr>
          <p:cNvPr id="5" name="Содержимое 4" descr="Трескина после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7200800" cy="453650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66CC"/>
                </a:solidFill>
              </a:rPr>
              <a:t>Реконструкция спортивной площадки на Северной, 46</a:t>
            </a:r>
            <a:endParaRPr lang="ru-RU" dirty="0"/>
          </a:p>
        </p:txBody>
      </p:sp>
      <p:pic>
        <p:nvPicPr>
          <p:cNvPr id="4" name="Содержимое 3" descr="IMG_08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med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923112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0066CC"/>
                </a:solidFill>
              </a:rPr>
              <a:t>Ул. Власа Сидорова</a:t>
            </a: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20483" name="TextBox 24"/>
          <p:cNvSpPr txBox="1">
            <a:spLocks noChangeArrowheads="1"/>
          </p:cNvSpPr>
          <p:nvPr/>
        </p:nvSpPr>
        <p:spPr bwMode="auto">
          <a:xfrm>
            <a:off x="5000628" y="2928934"/>
            <a:ext cx="3960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3114AC"/>
                </a:solidFill>
                <a:latin typeface="Times New Roman" pitchFamily="18" charset="0"/>
              </a:rPr>
              <a:t>Ул.Курбата</a:t>
            </a:r>
            <a:r>
              <a:rPr lang="ru-RU" sz="2000" b="1" dirty="0" smtClean="0">
                <a:solidFill>
                  <a:srgbClr val="3114AC"/>
                </a:solidFill>
                <a:latin typeface="Times New Roman" pitchFamily="18" charset="0"/>
              </a:rPr>
              <a:t> Иванова</a:t>
            </a:r>
            <a:endParaRPr lang="ru-RU" sz="2000" dirty="0">
              <a:solidFill>
                <a:srgbClr val="3114AC"/>
              </a:solidFill>
              <a:latin typeface="Times New Roman" pitchFamily="18" charset="0"/>
            </a:endParaRPr>
          </a:p>
        </p:txBody>
      </p:sp>
      <p:pic>
        <p:nvPicPr>
          <p:cNvPr id="20484" name="Содержимое 21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25650" y="7070725"/>
            <a:ext cx="46038" cy="31750"/>
          </a:xfrm>
        </p:spPr>
      </p:pic>
      <p:pic>
        <p:nvPicPr>
          <p:cNvPr id="15" name="Рисунок 14" descr="Власа Сидоровна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1412776"/>
            <a:ext cx="4176464" cy="4176464"/>
          </a:xfrm>
          <a:prstGeom prst="rect">
            <a:avLst/>
          </a:prstGeom>
        </p:spPr>
      </p:pic>
      <p:pic>
        <p:nvPicPr>
          <p:cNvPr id="16" name="Рисунок 15" descr="Власа Сидорова асфальт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024" y="1412776"/>
            <a:ext cx="3960440" cy="4176464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>Решение вопроса по подтоплению территорий </a:t>
            </a:r>
            <a:endParaRPr lang="ru-RU" dirty="0">
              <a:solidFill>
                <a:srgbClr val="0066CC"/>
              </a:solidFill>
            </a:endParaRPr>
          </a:p>
        </p:txBody>
      </p:sp>
      <p:pic>
        <p:nvPicPr>
          <p:cNvPr id="8" name="Содержимое 7" descr="IMG_57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287682" cy="5256584"/>
          </a:xfrm>
        </p:spPr>
      </p:pic>
    </p:spTree>
  </p:cSld>
  <p:clrMapOvr>
    <a:masterClrMapping/>
  </p:clrMapOvr>
  <p:transition spd="med">
    <p:strips dir="r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>Решение вопроса по подтоплению территорий </a:t>
            </a:r>
            <a:endParaRPr lang="ru-RU" dirty="0">
              <a:solidFill>
                <a:srgbClr val="0066CC"/>
              </a:solidFill>
            </a:endParaRPr>
          </a:p>
        </p:txBody>
      </p:sp>
      <p:pic>
        <p:nvPicPr>
          <p:cNvPr id="5" name="Содержимое 4" descr="cb84678c-30cf-405c-9276-4f91a31cab9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890687" y="421683"/>
            <a:ext cx="5146603" cy="6840760"/>
          </a:xfrm>
        </p:spPr>
      </p:pic>
    </p:spTree>
  </p:cSld>
  <p:clrMapOvr>
    <a:masterClrMapping/>
  </p:clrMapOvr>
  <p:transition spd="med">
    <p:strips dir="r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CC"/>
                </a:solidFill>
              </a:rPr>
              <a:t>Проектирование</a:t>
            </a:r>
            <a:r>
              <a:rPr lang="ru-RU" dirty="0" smtClean="0"/>
              <a:t> </a:t>
            </a:r>
            <a:r>
              <a:rPr lang="ru-RU" sz="4400" dirty="0" smtClean="0">
                <a:solidFill>
                  <a:srgbClr val="0066CC"/>
                </a:solidFill>
              </a:rPr>
              <a:t>Остановки поликлиника  №9</a:t>
            </a:r>
            <a:endParaRPr lang="ru-RU" dirty="0"/>
          </a:p>
        </p:txBody>
      </p:sp>
      <p:pic>
        <p:nvPicPr>
          <p:cNvPr id="4" name="Содержимое 3" descr="61896eda-08ce-4e75-a9d7-31e8802850a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556792"/>
            <a:ext cx="3853929" cy="5138572"/>
          </a:xfrm>
        </p:spPr>
      </p:pic>
    </p:spTree>
  </p:cSld>
  <p:clrMapOvr>
    <a:masterClrMapping/>
  </p:clrMapOvr>
  <p:transition spd="med">
    <p:strips dir="r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0066CC"/>
                </a:solidFill>
              </a:rPr>
              <a:t/>
            </a:r>
            <a:br>
              <a:rPr lang="en-US" sz="2700" dirty="0" smtClean="0">
                <a:solidFill>
                  <a:srgbClr val="0066CC"/>
                </a:solidFill>
              </a:rPr>
            </a:br>
            <a:r>
              <a:rPr lang="en-US" sz="2700" dirty="0" smtClean="0">
                <a:solidFill>
                  <a:srgbClr val="0066CC"/>
                </a:solidFill>
              </a:rPr>
              <a:t/>
            </a:r>
            <a:br>
              <a:rPr lang="en-US" sz="2700" dirty="0" smtClean="0">
                <a:solidFill>
                  <a:srgbClr val="0066CC"/>
                </a:solidFill>
              </a:rPr>
            </a:br>
            <a:r>
              <a:rPr lang="ru-RU" sz="4400" dirty="0" smtClean="0">
                <a:solidFill>
                  <a:srgbClr val="0066CC"/>
                </a:solidFill>
              </a:rPr>
              <a:t/>
            </a:r>
            <a:br>
              <a:rPr lang="ru-RU" sz="4400" dirty="0" smtClean="0">
                <a:solidFill>
                  <a:srgbClr val="0066CC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04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66CC"/>
                </a:solidFill>
              </a:rPr>
              <a:t>Проектирование ФОКа в Топкинском.</a:t>
            </a: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r>
              <a:rPr lang="ru-RU" sz="2000" b="1" dirty="0" smtClean="0">
                <a:solidFill>
                  <a:srgbClr val="0066CC"/>
                </a:solidFill>
              </a:rPr>
              <a:t>Проектирование детского сада в Радищева.</a:t>
            </a:r>
            <a:endParaRPr lang="en-US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r>
              <a:rPr lang="ru-RU" sz="2000" b="1" dirty="0" smtClean="0">
                <a:solidFill>
                  <a:srgbClr val="0066CC"/>
                </a:solidFill>
              </a:rPr>
              <a:t>Внутриквартальное благоустройство: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- Топкинский, 15-3</a:t>
            </a:r>
            <a:r>
              <a:rPr lang="en-US" sz="2000" b="1" dirty="0" smtClean="0">
                <a:solidFill>
                  <a:srgbClr val="0066CC"/>
                </a:solidFill>
              </a:rPr>
              <a:t>8</a:t>
            </a:r>
            <a:r>
              <a:rPr lang="ru-RU" sz="2000" b="1" dirty="0" smtClean="0">
                <a:solidFill>
                  <a:srgbClr val="0066CC"/>
                </a:solidFill>
              </a:rPr>
              <a:t> </a:t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- Топкинский, 25</a:t>
            </a:r>
            <a:r>
              <a:rPr lang="en-US" sz="2000" b="1" dirty="0" smtClean="0">
                <a:solidFill>
                  <a:srgbClr val="0066CC"/>
                </a:solidFill>
              </a:rPr>
              <a:t> (</a:t>
            </a:r>
            <a:r>
              <a:rPr lang="ru-RU" sz="2000" b="1" dirty="0" smtClean="0">
                <a:solidFill>
                  <a:srgbClr val="0066CC"/>
                </a:solidFill>
              </a:rPr>
              <a:t>тротуар)</a:t>
            </a:r>
            <a:endParaRPr lang="en-US" sz="2000" b="1" dirty="0" smtClean="0">
              <a:solidFill>
                <a:srgbClr val="0066CC"/>
              </a:solidFill>
            </a:endParaRPr>
          </a:p>
          <a:p>
            <a:endParaRPr lang="en-US" sz="2000" b="1" dirty="0" smtClean="0">
              <a:solidFill>
                <a:srgbClr val="0066CC"/>
              </a:solidFill>
            </a:endParaRPr>
          </a:p>
          <a:p>
            <a:r>
              <a:rPr lang="ru-RU" sz="2000" b="1" dirty="0" smtClean="0">
                <a:solidFill>
                  <a:srgbClr val="0066CC"/>
                </a:solidFill>
              </a:rPr>
              <a:t>Строительство лестницы из просечного металла по ул. Первомайская.</a:t>
            </a:r>
            <a:endParaRPr lang="en-US" sz="2000" b="1" dirty="0" smtClean="0">
              <a:solidFill>
                <a:srgbClr val="0066CC"/>
              </a:solidFill>
            </a:endParaRPr>
          </a:p>
          <a:p>
            <a:endParaRPr lang="en-US" sz="2000" b="1" dirty="0" smtClean="0">
              <a:solidFill>
                <a:srgbClr val="0066CC"/>
              </a:solidFill>
            </a:endParaRPr>
          </a:p>
          <a:p>
            <a:r>
              <a:rPr lang="ru-RU" sz="2000" b="1" dirty="0" smtClean="0">
                <a:solidFill>
                  <a:srgbClr val="0066CC"/>
                </a:solidFill>
              </a:rPr>
              <a:t>Обустройство подпорной стены на Радищева, 186 с установкой ограждения</a:t>
            </a:r>
            <a:endParaRPr lang="en-US" sz="2000" b="1" dirty="0" smtClean="0">
              <a:solidFill>
                <a:srgbClr val="0066CC"/>
              </a:solidFill>
            </a:endParaRPr>
          </a:p>
          <a:p>
            <a:endParaRPr lang="en-US" sz="2000" b="1" dirty="0" smtClean="0">
              <a:solidFill>
                <a:srgbClr val="0066CC"/>
              </a:solidFill>
            </a:endParaRPr>
          </a:p>
          <a:p>
            <a:r>
              <a:rPr lang="ru-RU" sz="2000" b="1" dirty="0" smtClean="0">
                <a:solidFill>
                  <a:srgbClr val="0066CC"/>
                </a:solidFill>
              </a:rPr>
              <a:t>Проектирование ФОКа в Радищева.</a:t>
            </a:r>
            <a:endParaRPr lang="en-US" sz="2000" b="1" dirty="0" smtClean="0">
              <a:solidFill>
                <a:srgbClr val="0066CC"/>
              </a:solidFill>
            </a:endParaRPr>
          </a:p>
          <a:p>
            <a:r>
              <a:rPr lang="ru-RU" sz="2000" b="1" dirty="0" smtClean="0">
                <a:solidFill>
                  <a:srgbClr val="0066CC"/>
                </a:solidFill>
              </a:rPr>
              <a:t/>
            </a:r>
            <a:br>
              <a:rPr lang="ru-RU" sz="2000" b="1" dirty="0" smtClean="0">
                <a:solidFill>
                  <a:srgbClr val="0066CC"/>
                </a:solidFill>
              </a:rPr>
            </a:br>
            <a:r>
              <a:rPr lang="ru-RU" sz="2000" b="1" dirty="0" smtClean="0">
                <a:solidFill>
                  <a:srgbClr val="0066CC"/>
                </a:solidFill>
              </a:rPr>
              <a:t> </a:t>
            </a:r>
            <a:endParaRPr lang="ru-RU" sz="2000" b="1" dirty="0"/>
          </a:p>
        </p:txBody>
      </p:sp>
    </p:spTree>
  </p:cSld>
  <p:clrMapOvr>
    <a:masterClrMapping/>
  </p:clrMapOvr>
  <p:transition spd="med">
    <p:strips dir="r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Освещение:</a:t>
            </a: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708525"/>
          </a:xfrm>
        </p:spPr>
        <p:txBody>
          <a:bodyPr/>
          <a:lstStyle/>
          <a:p>
            <a:endParaRPr lang="ru-RU" sz="2000" b="1" dirty="0" smtClean="0">
              <a:solidFill>
                <a:srgbClr val="0066CC"/>
              </a:solidFill>
            </a:endParaRPr>
          </a:p>
          <a:p>
            <a:endParaRPr lang="ru-RU" sz="2000" b="1" dirty="0" smtClean="0">
              <a:solidFill>
                <a:srgbClr val="0066CC"/>
              </a:solidFill>
            </a:endParaRP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Нестерова, 26 (лестница, 3 фонаря)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Яковлева (от Шевцова до Качугской)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Якова Малкова, Моисея Долгих, 3-я Огородная (от д.№12б до д. №96(до Северной))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Кирпичная (роща от д.№101-129а)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Д. Пожарского (от Д №35б до д.№79)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Полевая (от Г. Успенского до Качугской)</a:t>
            </a:r>
          </a:p>
          <a:p>
            <a:pPr lvl="0"/>
            <a:r>
              <a:rPr lang="ru-RU" sz="2000" dirty="0" smtClean="0">
                <a:solidFill>
                  <a:schemeClr val="bg1"/>
                </a:solidFill>
              </a:rPr>
              <a:t>Иоганна Гмелина.</a:t>
            </a:r>
          </a:p>
          <a:p>
            <a:r>
              <a:rPr lang="ru-RU" sz="2000" dirty="0" smtClean="0"/>
              <a:t> </a:t>
            </a:r>
          </a:p>
          <a:p>
            <a:endParaRPr lang="ru-RU" sz="2000" b="1" dirty="0" smtClean="0">
              <a:solidFill>
                <a:srgbClr val="0066CC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66CC"/>
                </a:solidFill>
              </a:rPr>
              <a:t>Асфальтирование:</a:t>
            </a:r>
            <a:endParaRPr lang="ru-RU" sz="4000" dirty="0">
              <a:solidFill>
                <a:srgbClr val="0066CC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708525"/>
          </a:xfrm>
        </p:spPr>
        <p:txBody>
          <a:bodyPr/>
          <a:lstStyle/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Тротуар от СНТ «Трамвайщик» до конца СНТ «Байкал»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Пр. Турчанинова от ул. Шевцова до ул. Енисейская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3-я Карьерная от д.№13 до д.№16 и от д.№13 по переулку до ул. 2-й Карьерной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Фердинанда Врангеля 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Ермака от д.№1 до ул. Григория </a:t>
            </a:r>
            <a:r>
              <a:rPr lang="ru-RU" sz="1400" dirty="0" err="1" smtClean="0">
                <a:solidFill>
                  <a:schemeClr val="bg1"/>
                </a:solidFill>
              </a:rPr>
              <a:t>Шелехова</a:t>
            </a:r>
            <a:endParaRPr lang="ru-RU" sz="1400" dirty="0" smtClean="0">
              <a:solidFill>
                <a:schemeClr val="bg1"/>
              </a:solidFill>
            </a:endParaRP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Щапова от пер. </a:t>
            </a:r>
            <a:r>
              <a:rPr lang="ru-RU" sz="1400" dirty="0" err="1" smtClean="0">
                <a:solidFill>
                  <a:schemeClr val="bg1"/>
                </a:solidFill>
              </a:rPr>
              <a:t>Стуковский</a:t>
            </a:r>
            <a:r>
              <a:rPr lang="ru-RU" sz="1400" dirty="0" smtClean="0">
                <a:solidFill>
                  <a:schemeClr val="bg1"/>
                </a:solidFill>
              </a:rPr>
              <a:t> до ул. Фрунзе (с тротуаром)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Чапаева от д.№99а до д.№117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Николая </a:t>
            </a:r>
            <a:r>
              <a:rPr lang="ru-RU" sz="1400" dirty="0" err="1" smtClean="0">
                <a:solidFill>
                  <a:schemeClr val="bg1"/>
                </a:solidFill>
              </a:rPr>
              <a:t>Чупалова</a:t>
            </a:r>
            <a:r>
              <a:rPr lang="ru-RU" sz="1400" dirty="0" smtClean="0">
                <a:solidFill>
                  <a:schemeClr val="bg1"/>
                </a:solidFill>
              </a:rPr>
              <a:t> отд.№9 до ул. Ивана Галкина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 Ул. 2-я Нестерова от д.№36 до д.№48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Дмитрия Пожарского от д.№1 до д.№79 и от д.№74 до д.№2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Пер. Журавлева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 Ул. Дежнева (с тротуаром) (совместно с </a:t>
            </a:r>
            <a:r>
              <a:rPr lang="ru-RU" sz="1400" dirty="0" err="1" smtClean="0">
                <a:solidFill>
                  <a:schemeClr val="bg1"/>
                </a:solidFill>
              </a:rPr>
              <a:t>Корочкиной</a:t>
            </a:r>
            <a:r>
              <a:rPr lang="ru-RU" sz="1400" dirty="0" smtClean="0">
                <a:solidFill>
                  <a:schemeClr val="bg1"/>
                </a:solidFill>
              </a:rPr>
              <a:t> А.М.)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Огородная от ул. Фрунзе до ул. Чапаева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Пшеничная Падь от ул. Григория </a:t>
            </a:r>
            <a:r>
              <a:rPr lang="ru-RU" sz="1400" dirty="0" err="1" smtClean="0">
                <a:solidFill>
                  <a:schemeClr val="bg1"/>
                </a:solidFill>
              </a:rPr>
              <a:t>Шелехова</a:t>
            </a:r>
            <a:r>
              <a:rPr lang="ru-RU" sz="1400" dirty="0" smtClean="0">
                <a:solidFill>
                  <a:schemeClr val="bg1"/>
                </a:solidFill>
              </a:rPr>
              <a:t> до ул. ул. Николая </a:t>
            </a:r>
            <a:r>
              <a:rPr lang="ru-RU" sz="1400" dirty="0" err="1" smtClean="0">
                <a:solidFill>
                  <a:schemeClr val="bg1"/>
                </a:solidFill>
              </a:rPr>
              <a:t>Спафария</a:t>
            </a:r>
            <a:endParaRPr lang="ru-RU" sz="1400" dirty="0" smtClean="0">
              <a:solidFill>
                <a:schemeClr val="bg1"/>
              </a:solidFill>
            </a:endParaRP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</a:t>
            </a:r>
            <a:r>
              <a:rPr lang="ru-RU" sz="1400" dirty="0" err="1" smtClean="0">
                <a:solidFill>
                  <a:schemeClr val="bg1"/>
                </a:solidFill>
              </a:rPr>
              <a:t>Карбышева</a:t>
            </a:r>
            <a:r>
              <a:rPr lang="ru-RU" sz="1400" dirty="0" smtClean="0">
                <a:solidFill>
                  <a:schemeClr val="bg1"/>
                </a:solidFill>
              </a:rPr>
              <a:t> от ул. Северная до ул. Д.Донского (с тротуаром)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Пекинская от д.2а до д.№10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Радищева от д.№172 до д.№150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Кирпичная от д.№101 до д. №131</a:t>
            </a:r>
          </a:p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Ул. Ивана Галкина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</p:txBody>
      </p:sp>
    </p:spTree>
  </p:cSld>
  <p:clrMapOvr>
    <a:masterClrMapping/>
  </p:clrMapOvr>
  <p:transition spd="med">
    <p:strips dir="r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47085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200" b="1" smtClean="0">
                <a:solidFill>
                  <a:srgbClr val="0070C0"/>
                </a:solidFill>
              </a:rPr>
              <a:t>Многое было бы невозможно сделать без Вашей инициативы и настойчивости, поддержки ТОСов, активных граждан и ветеранов!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3200" b="1" smtClean="0">
                <a:solidFill>
                  <a:srgbClr val="0070C0"/>
                </a:solidFill>
              </a:rPr>
              <a:t>Благодарность Вам!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b="1" smtClean="0">
              <a:solidFill>
                <a:srgbClr val="0070C0"/>
              </a:solidFill>
            </a:endParaRPr>
          </a:p>
          <a:p>
            <a:pPr algn="ctr" eaLnBrk="1" hangingPunct="1">
              <a:buFont typeface="Wingdings 2" pitchFamily="18" charset="2"/>
              <a:buNone/>
            </a:pPr>
            <a:r>
              <a:rPr lang="ru-RU" sz="3600" b="1" smtClean="0">
                <a:solidFill>
                  <a:srgbClr val="C00000"/>
                </a:solidFill>
              </a:rPr>
              <a:t>ВМЕСТЕ МЫ – СИЛА!</a:t>
            </a:r>
          </a:p>
          <a:p>
            <a:pPr eaLnBrk="1" hangingPunct="1"/>
            <a:endParaRPr lang="ru-RU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72819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dirty="0" smtClean="0">
                <a:solidFill>
                  <a:srgbClr val="0070C0"/>
                </a:solidFill>
              </a:rPr>
              <a:t>Спасибо за внимание!</a:t>
            </a:r>
            <a:br>
              <a:rPr lang="ru-RU" sz="6600" dirty="0" smtClean="0">
                <a:solidFill>
                  <a:srgbClr val="0070C0"/>
                </a:solidFill>
              </a:rPr>
            </a:br>
            <a:r>
              <a:rPr lang="ru-RU" sz="6600" dirty="0" smtClean="0">
                <a:solidFill>
                  <a:srgbClr val="0070C0"/>
                </a:solidFill>
              </a:rPr>
              <a:t>Жду Ваших вопросов!</a:t>
            </a:r>
            <a:endParaRPr lang="ru-RU" sz="6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2071688" y="500063"/>
            <a:ext cx="5795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На официальном сайте: </a:t>
            </a:r>
            <a:r>
              <a:rPr lang="en-US" sz="2400" b="1">
                <a:solidFill>
                  <a:srgbClr val="FF0000"/>
                </a:solidFill>
              </a:rPr>
              <a:t>ukorenev.ru</a:t>
            </a:r>
            <a:r>
              <a:rPr lang="ru-RU" sz="24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19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883629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 группе «Радищева» в </a:t>
            </a:r>
            <a:r>
              <a:rPr lang="en-US" dirty="0" err="1" smtClean="0">
                <a:solidFill>
                  <a:srgbClr val="FF0000"/>
                </a:solidFill>
              </a:rPr>
              <a:t>viber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70852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3114AC"/>
                </a:solidFill>
              </a:rPr>
              <a:t>Для добавления в группу нужно позвонить или написать на телефон: </a:t>
            </a:r>
          </a:p>
          <a:p>
            <a:r>
              <a:rPr lang="ru-RU" sz="4000" b="1" dirty="0" smtClean="0">
                <a:solidFill>
                  <a:srgbClr val="3114AC"/>
                </a:solidFill>
              </a:rPr>
              <a:t>8-950-105-85-16 </a:t>
            </a:r>
          </a:p>
          <a:p>
            <a:r>
              <a:rPr lang="ru-RU" sz="4000" b="1" dirty="0" smtClean="0">
                <a:solidFill>
                  <a:srgbClr val="3114AC"/>
                </a:solidFill>
              </a:rPr>
              <a:t>Людмила Алексеевна Баранова</a:t>
            </a:r>
            <a:endParaRPr lang="ru-RU" sz="4000" b="1" dirty="0">
              <a:solidFill>
                <a:srgbClr val="3114AC"/>
              </a:solidFill>
            </a:endParaRPr>
          </a:p>
        </p:txBody>
      </p:sp>
    </p:spTree>
  </p:cSld>
  <p:clrMapOvr>
    <a:masterClrMapping/>
  </p:clrMapOvr>
  <p:transition spd="med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400" dirty="0" smtClean="0">
                <a:solidFill>
                  <a:srgbClr val="0066CC"/>
                </a:solidFill>
              </a:rPr>
              <a:t>Ул. Воеводы Сенявина </a:t>
            </a:r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endParaRPr lang="ru-RU" dirty="0">
              <a:solidFill>
                <a:srgbClr val="0066CC"/>
              </a:solidFill>
            </a:endParaRPr>
          </a:p>
        </p:txBody>
      </p:sp>
      <p:pic>
        <p:nvPicPr>
          <p:cNvPr id="4" name="Содержимое 3" descr="В. Сенявина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79512" y="1484784"/>
            <a:ext cx="4464496" cy="4032448"/>
          </a:xfrm>
          <a:prstGeom prst="rect">
            <a:avLst/>
          </a:prstGeom>
        </p:spPr>
      </p:pic>
      <p:pic>
        <p:nvPicPr>
          <p:cNvPr id="5" name="Рисунок 4" descr="Ул.Воеводы Сенявина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8024" y="1268760"/>
            <a:ext cx="4032448" cy="4464496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4400" dirty="0" smtClean="0">
                <a:solidFill>
                  <a:srgbClr val="0066CC"/>
                </a:solidFill>
              </a:rPr>
              <a:t>Яковлева (от Г. Успенского до Качугской)</a:t>
            </a:r>
            <a:r>
              <a:rPr lang="ru-RU" dirty="0" smtClean="0">
                <a:solidFill>
                  <a:srgbClr val="0066CC"/>
                </a:solidFill>
              </a:rPr>
              <a:t/>
            </a:r>
            <a:br>
              <a:rPr lang="ru-RU" dirty="0" smtClean="0">
                <a:solidFill>
                  <a:srgbClr val="0066CC"/>
                </a:solidFill>
              </a:rPr>
            </a:br>
            <a:endParaRPr lang="ru-RU" dirty="0">
              <a:solidFill>
                <a:srgbClr val="0066CC"/>
              </a:solidFill>
            </a:endParaRPr>
          </a:p>
        </p:txBody>
      </p:sp>
      <p:pic>
        <p:nvPicPr>
          <p:cNvPr id="7" name="Содержимое 6" descr="IMG_074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3508" y="2096852"/>
            <a:ext cx="4248472" cy="3600400"/>
          </a:xfrm>
          <a:prstGeom prst="rect">
            <a:avLst/>
          </a:prstGeom>
        </p:spPr>
      </p:pic>
      <p:pic>
        <p:nvPicPr>
          <p:cNvPr id="8" name="Рисунок 7" descr="Качугская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9992" y="1772816"/>
            <a:ext cx="3888432" cy="4248472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14965</TotalTime>
  <Words>1398</Words>
  <Application>Microsoft Office PowerPoint</Application>
  <PresentationFormat>Экран (4:3)</PresentationFormat>
  <Paragraphs>235</Paragraphs>
  <Slides>79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Апекс</vt:lpstr>
      <vt:lpstr>Отчет Депутата  Думы г. Иркутска Коренева Ю.Д. За 2021 год. </vt:lpstr>
      <vt:lpstr>Слайд 2</vt:lpstr>
      <vt:lpstr>Слайд 3</vt:lpstr>
      <vt:lpstr>Слайд 4</vt:lpstr>
      <vt:lpstr>Слайд 5</vt:lpstr>
      <vt:lpstr>Асфальтирование улиц в частном секторе :</vt:lpstr>
      <vt:lpstr>Ул. Власа Сидорова</vt:lpstr>
      <vt:lpstr>Ул. Воеводы Сенявина  </vt:lpstr>
      <vt:lpstr>Яковлева (от Г. Успенского до Качугской) </vt:lpstr>
      <vt:lpstr> Глеба Успенского (от Яковлева до Качугской)</vt:lpstr>
      <vt:lpstr> Пер. Песчаный (от Качугской до 2-й Ключевой)</vt:lpstr>
      <vt:lpstr> 3-я Карьерная (от д.№2 до 3-я Карьерная) </vt:lpstr>
      <vt:lpstr>  Проезд Хабарова </vt:lpstr>
      <vt:lpstr> ул. Якова Малкова  </vt:lpstr>
      <vt:lpstr> Пер. Солнечный   </vt:lpstr>
      <vt:lpstr>  ул. Иоганна Гмелина   </vt:lpstr>
      <vt:lpstr>  ул. 3-я Огородная (от ул. В. Сенявина до д. №59)   </vt:lpstr>
      <vt:lpstr>  ул. Г. Трескина (от дома№43 до В. Сенявина)     </vt:lpstr>
      <vt:lpstr>  ул. Хомутовская (от Якова Метелева до Шевцова)     </vt:lpstr>
      <vt:lpstr>  ул. Качугская (от Яковлева до пер. Песчаный)    </vt:lpstr>
      <vt:lpstr>  пр. Якова Домбровского (половина)    </vt:lpstr>
      <vt:lpstr>   ул. Емельяна Югова   </vt:lpstr>
      <vt:lpstr>Построен тротуар От начала кладбища до СНТ «Трамвайщик» </vt:lpstr>
      <vt:lpstr>Построены парковки: </vt:lpstr>
      <vt:lpstr>Построены парковки: </vt:lpstr>
      <vt:lpstr>Освещение</vt:lpstr>
      <vt:lpstr>Слайд 27</vt:lpstr>
      <vt:lpstr>Освещение вдоль кладбища</vt:lpstr>
      <vt:lpstr>Спортивные и детские площадки</vt:lpstr>
      <vt:lpstr>Спорт-площадка на Губернатора Трескина, 30/16</vt:lpstr>
      <vt:lpstr>Скейт-парк Топкинский, 24</vt:lpstr>
      <vt:lpstr>Хоккейный корт Топкинский, 10 </vt:lpstr>
      <vt:lpstr>Хоккейный корт Топкинский, 10 </vt:lpstr>
      <vt:lpstr>Спорт-площадка Кирпичная, 151 </vt:lpstr>
      <vt:lpstr>Спорт-площадка Спартаковская, 4 </vt:lpstr>
      <vt:lpstr>Доукомплектация: 3-я Огородная, 59 (Воеводы Сенявина спорт. площадка) </vt:lpstr>
      <vt:lpstr>Мероприятия</vt:lpstr>
      <vt:lpstr>Полевая кухня, день победы</vt:lpstr>
      <vt:lpstr>Детский праздник «Дарите детям тепло своих сердец»</vt:lpstr>
      <vt:lpstr>Открытие Скейт-парка в мкн. Топкинский с организацией выступления профессиональных спортсменов.</vt:lpstr>
      <vt:lpstr>День пожилого человека</vt:lpstr>
      <vt:lpstr>Вручение стипендии депутата одаренным ученикам школы искусств №9  Вручается с 2013 года, ежегодно, в трех номинациях в музыкальном, хореографическом и художественном отделении. </vt:lpstr>
      <vt:lpstr>Поздравление детей инвалидов 21 округа с Новым Годом с вручением подарков. </vt:lpstr>
      <vt:lpstr>Награждение учителей в конкурсе «Самый красивый учитель»</vt:lpstr>
      <vt:lpstr>Встреча с сибирским писателем Румянцевым А.Г. в библиотеке №37</vt:lpstr>
      <vt:lpstr>Организация конкурса среди библиотек на лучшую выставку Иркутских писателей и награждение победителей. </vt:lpstr>
      <vt:lpstr>Организация конкурса среди библиотек на лучшую выставку Иркутских писателей и награждение победителей. </vt:lpstr>
      <vt:lpstr>Организация конкурса на лучший книжный прилавок Иркутских авторов среди книжных магазинов с вручением грамот и подарков </vt:lpstr>
      <vt:lpstr>Организация конкурса на лучший книжный прилавок Иркутских авторов среди книжных магазинов с вручением грамот и подарков </vt:lpstr>
      <vt:lpstr>Поздравление  участников в конкурсе «Почетная семья города Иркутска 2021 года» с вручением грамот и подарков.  </vt:lpstr>
      <vt:lpstr>Поздравление с новым годом многодетных семей 21 округа с вручением подарков</vt:lpstr>
      <vt:lpstr>Участие в проведении праздников «открытие елки» с вручением подарков в микрорайоне Топкинский и предместье Радищева</vt:lpstr>
      <vt:lpstr> Поздравление юбиляров с вручением подарков</vt:lpstr>
      <vt:lpstr>Выездные совещания с представителями городской администрации и жителями округа №21</vt:lpstr>
      <vt:lpstr>Выездные совещания с представителями городской администрации и жителями округа №21</vt:lpstr>
      <vt:lpstr>Выездные совещания с представителями городской администрации и жителями округа №21</vt:lpstr>
      <vt:lpstr>Построен амфитеатр на площади в мкр. Топкинский</vt:lpstr>
      <vt:lpstr>Планы на 2022 год:</vt:lpstr>
      <vt:lpstr>Проект сквера 3-я очередь</vt:lpstr>
      <vt:lpstr>Проект сквера 3-я очередь</vt:lpstr>
      <vt:lpstr>Реконструкция кинотеатра «Марат»</vt:lpstr>
      <vt:lpstr>Капитальный ремонт дороги ул. Шевцова(от Р.Штаба до м. Топкинский)</vt:lpstr>
      <vt:lpstr>Реконструкция дороги ул. Карбышева</vt:lpstr>
      <vt:lpstr>Организация торговой площади на ул. Шевцова через дорогу от магазина «Удача» с переносом существующих павильонов</vt:lpstr>
      <vt:lpstr>Проект школа искусств</vt:lpstr>
      <vt:lpstr>Проект школа искусств</vt:lpstr>
      <vt:lpstr>Школа искусств Топкинский</vt:lpstr>
      <vt:lpstr>Продолжение строительства спортивной площадки на Губернатора Трескина, 30/16</vt:lpstr>
      <vt:lpstr>Реконструкция спортивной площадки на Северной, 46</vt:lpstr>
      <vt:lpstr>Решение вопроса по подтоплению территорий </vt:lpstr>
      <vt:lpstr>Решение вопроса по подтоплению территорий </vt:lpstr>
      <vt:lpstr>Проектирование Остановки поликлиника  №9</vt:lpstr>
      <vt:lpstr>   </vt:lpstr>
      <vt:lpstr>Освещение:</vt:lpstr>
      <vt:lpstr>Асфальтирование:</vt:lpstr>
      <vt:lpstr>Слайд 76</vt:lpstr>
      <vt:lpstr>Спасибо за внимание! Жду Ваших вопросов!</vt:lpstr>
      <vt:lpstr>Слайд 78</vt:lpstr>
      <vt:lpstr>В группе «Радищева» в viber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1251</cp:revision>
  <dcterms:created xsi:type="dcterms:W3CDTF">2016-09-30T04:18:40Z</dcterms:created>
  <dcterms:modified xsi:type="dcterms:W3CDTF">2022-03-23T08:57:45Z</dcterms:modified>
</cp:coreProperties>
</file>