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7"/>
  </p:notesMasterIdLst>
  <p:sldIdLst>
    <p:sldId id="401" r:id="rId2"/>
    <p:sldId id="527" r:id="rId3"/>
    <p:sldId id="604" r:id="rId4"/>
    <p:sldId id="605" r:id="rId5"/>
    <p:sldId id="606" r:id="rId6"/>
    <p:sldId id="608" r:id="rId7"/>
    <p:sldId id="607" r:id="rId8"/>
    <p:sldId id="609" r:id="rId9"/>
    <p:sldId id="613" r:id="rId10"/>
    <p:sldId id="614" r:id="rId11"/>
    <p:sldId id="618" r:id="rId12"/>
    <p:sldId id="603" r:id="rId13"/>
    <p:sldId id="345" r:id="rId14"/>
    <p:sldId id="395" r:id="rId15"/>
    <p:sldId id="474" r:id="rId16"/>
    <p:sldId id="475" r:id="rId17"/>
    <p:sldId id="565" r:id="rId18"/>
    <p:sldId id="564" r:id="rId19"/>
    <p:sldId id="595" r:id="rId20"/>
    <p:sldId id="568" r:id="rId21"/>
    <p:sldId id="594" r:id="rId22"/>
    <p:sldId id="569" r:id="rId23"/>
    <p:sldId id="570" r:id="rId24"/>
    <p:sldId id="571" r:id="rId25"/>
    <p:sldId id="566" r:id="rId26"/>
    <p:sldId id="496" r:id="rId27"/>
    <p:sldId id="497" r:id="rId28"/>
    <p:sldId id="561" r:id="rId29"/>
    <p:sldId id="562" r:id="rId30"/>
    <p:sldId id="563" r:id="rId31"/>
    <p:sldId id="589" r:id="rId32"/>
    <p:sldId id="588" r:id="rId33"/>
    <p:sldId id="616" r:id="rId34"/>
    <p:sldId id="617" r:id="rId35"/>
    <p:sldId id="615" r:id="rId36"/>
    <p:sldId id="597" r:id="rId37"/>
    <p:sldId id="598" r:id="rId38"/>
    <p:sldId id="599" r:id="rId39"/>
    <p:sldId id="600" r:id="rId40"/>
    <p:sldId id="601" r:id="rId41"/>
    <p:sldId id="602" r:id="rId42"/>
    <p:sldId id="610" r:id="rId43"/>
    <p:sldId id="596" r:id="rId44"/>
    <p:sldId id="611" r:id="rId45"/>
    <p:sldId id="504" r:id="rId46"/>
    <p:sldId id="572" r:id="rId47"/>
    <p:sldId id="503" r:id="rId48"/>
    <p:sldId id="573" r:id="rId49"/>
    <p:sldId id="574" r:id="rId50"/>
    <p:sldId id="505" r:id="rId51"/>
    <p:sldId id="575" r:id="rId52"/>
    <p:sldId id="576" r:id="rId53"/>
    <p:sldId id="592" r:id="rId54"/>
    <p:sldId id="593" r:id="rId55"/>
    <p:sldId id="577" r:id="rId56"/>
    <p:sldId id="508" r:id="rId57"/>
    <p:sldId id="516" r:id="rId58"/>
    <p:sldId id="591" r:id="rId59"/>
    <p:sldId id="517" r:id="rId60"/>
    <p:sldId id="590" r:id="rId61"/>
    <p:sldId id="518" r:id="rId62"/>
    <p:sldId id="578" r:id="rId63"/>
    <p:sldId id="579" r:id="rId64"/>
    <p:sldId id="580" r:id="rId65"/>
    <p:sldId id="581" r:id="rId66"/>
    <p:sldId id="582" r:id="rId67"/>
    <p:sldId id="367" r:id="rId68"/>
    <p:sldId id="368" r:id="rId69"/>
    <p:sldId id="583" r:id="rId70"/>
    <p:sldId id="584" r:id="rId71"/>
    <p:sldId id="558" r:id="rId72"/>
    <p:sldId id="612" r:id="rId73"/>
    <p:sldId id="585" r:id="rId74"/>
    <p:sldId id="586" r:id="rId75"/>
    <p:sldId id="521" r:id="rId7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08B8"/>
    <a:srgbClr val="3114AC"/>
    <a:srgbClr val="00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572" autoAdjust="0"/>
    <p:restoredTop sz="94622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7110950345794914E-2"/>
          <c:y val="8.6131104480454551E-2"/>
          <c:w val="0.92773231359710062"/>
          <c:h val="0.8162948164489668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Итого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</c:v>
                </c:pt>
                <c:pt idx="1">
                  <c:v>15</c:v>
                </c:pt>
                <c:pt idx="2">
                  <c:v>16</c:v>
                </c:pt>
                <c:pt idx="3">
                  <c:v>7</c:v>
                </c:pt>
                <c:pt idx="4">
                  <c:v>6</c:v>
                </c:pt>
                <c:pt idx="5">
                  <c:v>56</c:v>
                </c:pt>
              </c:numCache>
            </c:numRef>
          </c:val>
        </c:ser>
        <c:axId val="125523840"/>
        <c:axId val="125525376"/>
      </c:barChart>
      <c:catAx>
        <c:axId val="1255238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aseline="0">
                <a:solidFill>
                  <a:srgbClr val="3114AC"/>
                </a:solidFill>
              </a:defRPr>
            </a:pPr>
            <a:endParaRPr lang="ru-RU"/>
          </a:p>
        </c:txPr>
        <c:crossAx val="125525376"/>
        <c:crosses val="autoZero"/>
        <c:auto val="1"/>
        <c:lblAlgn val="ctr"/>
        <c:lblOffset val="100"/>
      </c:catAx>
      <c:valAx>
        <c:axId val="1255253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3114AC"/>
                </a:solidFill>
              </a:defRPr>
            </a:pPr>
            <a:endParaRPr lang="ru-RU"/>
          </a:p>
        </c:txPr>
        <c:crossAx val="1255238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итого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8</c:v>
                </c:pt>
                <c:pt idx="3">
                  <c:v>3</c:v>
                </c:pt>
                <c:pt idx="4">
                  <c:v>1</c:v>
                </c:pt>
                <c:pt idx="5">
                  <c:v>20</c:v>
                </c:pt>
              </c:numCache>
            </c:numRef>
          </c:val>
        </c:ser>
        <c:axId val="150120320"/>
        <c:axId val="150121856"/>
      </c:barChart>
      <c:catAx>
        <c:axId val="1501203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3114AC"/>
                </a:solidFill>
              </a:defRPr>
            </a:pPr>
            <a:endParaRPr lang="ru-RU"/>
          </a:p>
        </c:txPr>
        <c:crossAx val="150121856"/>
        <c:crosses val="autoZero"/>
        <c:auto val="1"/>
        <c:lblAlgn val="ctr"/>
        <c:lblOffset val="100"/>
      </c:catAx>
      <c:valAx>
        <c:axId val="1501218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3114AC"/>
                </a:solidFill>
              </a:defRPr>
            </a:pPr>
            <a:endParaRPr lang="ru-RU"/>
          </a:p>
        </c:txPr>
        <c:crossAx val="1501203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итого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</c:v>
                </c:pt>
                <c:pt idx="1">
                  <c:v>4</c:v>
                </c:pt>
                <c:pt idx="2">
                  <c:v>2</c:v>
                </c:pt>
                <c:pt idx="3">
                  <c:v>6</c:v>
                </c:pt>
                <c:pt idx="4">
                  <c:v>4</c:v>
                </c:pt>
                <c:pt idx="5">
                  <c:v>25</c:v>
                </c:pt>
              </c:numCache>
            </c:numRef>
          </c:val>
        </c:ser>
        <c:axId val="150211584"/>
        <c:axId val="150225664"/>
      </c:barChart>
      <c:catAx>
        <c:axId val="1502115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3114AC"/>
                </a:solidFill>
              </a:defRPr>
            </a:pPr>
            <a:endParaRPr lang="ru-RU"/>
          </a:p>
        </c:txPr>
        <c:crossAx val="150225664"/>
        <c:crosses val="autoZero"/>
        <c:auto val="1"/>
        <c:lblAlgn val="ctr"/>
        <c:lblOffset val="100"/>
      </c:catAx>
      <c:valAx>
        <c:axId val="1502256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3114AC"/>
                </a:solidFill>
              </a:defRPr>
            </a:pPr>
            <a:endParaRPr lang="ru-RU"/>
          </a:p>
        </c:txPr>
        <c:crossAx val="1502115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Новые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итого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2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Доукомплектация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итого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10</c:v>
                </c:pt>
                <c:pt idx="1">
                  <c:v>9</c:v>
                </c:pt>
                <c:pt idx="2">
                  <c:v>1</c:v>
                </c:pt>
                <c:pt idx="3">
                  <c:v>4</c:v>
                </c:pt>
                <c:pt idx="4">
                  <c:v>3</c:v>
                </c:pt>
                <c:pt idx="5">
                  <c:v>27</c:v>
                </c:pt>
              </c:numCache>
            </c:numRef>
          </c:val>
        </c:ser>
        <c:axId val="150270336"/>
        <c:axId val="150271872"/>
      </c:barChart>
      <c:catAx>
        <c:axId val="1502703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3114AC"/>
                </a:solidFill>
              </a:defRPr>
            </a:pPr>
            <a:endParaRPr lang="ru-RU"/>
          </a:p>
        </c:txPr>
        <c:crossAx val="150271872"/>
        <c:crosses val="autoZero"/>
        <c:auto val="1"/>
        <c:lblAlgn val="ctr"/>
        <c:lblOffset val="100"/>
      </c:catAx>
      <c:valAx>
        <c:axId val="1502718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3114AC"/>
                </a:solidFill>
              </a:defRPr>
            </a:pPr>
            <a:endParaRPr lang="ru-RU"/>
          </a:p>
        </c:txPr>
        <c:crossAx val="15027033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solidFill>
                <a:srgbClr val="4308B8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ИТОГО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</c:v>
                </c:pt>
                <c:pt idx="1">
                  <c:v>2</c:v>
                </c:pt>
                <c:pt idx="2">
                  <c:v>8</c:v>
                </c:pt>
                <c:pt idx="3">
                  <c:v>15</c:v>
                </c:pt>
                <c:pt idx="4">
                  <c:v>12</c:v>
                </c:pt>
                <c:pt idx="5">
                  <c:v>45</c:v>
                </c:pt>
              </c:numCache>
            </c:numRef>
          </c:val>
        </c:ser>
        <c:axId val="157734400"/>
        <c:axId val="157735936"/>
      </c:barChart>
      <c:catAx>
        <c:axId val="1577344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4308B8"/>
                </a:solidFill>
              </a:defRPr>
            </a:pPr>
            <a:endParaRPr lang="ru-RU"/>
          </a:p>
        </c:txPr>
        <c:crossAx val="157735936"/>
        <c:crosses val="autoZero"/>
        <c:auto val="1"/>
        <c:lblAlgn val="ctr"/>
        <c:lblOffset val="100"/>
      </c:catAx>
      <c:valAx>
        <c:axId val="1577359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4308B8"/>
                </a:solidFill>
              </a:defRPr>
            </a:pPr>
            <a:endParaRPr lang="ru-RU"/>
          </a:p>
        </c:txPr>
        <c:crossAx val="1577344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ИТОГО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4</c:v>
                </c:pt>
                <c:pt idx="2">
                  <c:v>6</c:v>
                </c:pt>
                <c:pt idx="3">
                  <c:v>7</c:v>
                </c:pt>
                <c:pt idx="4">
                  <c:v>9</c:v>
                </c:pt>
                <c:pt idx="5">
                  <c:v>29</c:v>
                </c:pt>
              </c:numCache>
            </c:numRef>
          </c:val>
        </c:ser>
        <c:axId val="158071040"/>
        <c:axId val="150011904"/>
      </c:barChart>
      <c:catAx>
        <c:axId val="1580710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4308B8"/>
                </a:solidFill>
              </a:defRPr>
            </a:pPr>
            <a:endParaRPr lang="ru-RU"/>
          </a:p>
        </c:txPr>
        <c:crossAx val="150011904"/>
        <c:crosses val="autoZero"/>
        <c:auto val="1"/>
        <c:lblAlgn val="ctr"/>
        <c:lblOffset val="100"/>
      </c:catAx>
      <c:valAx>
        <c:axId val="1500119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4308B8"/>
                </a:solidFill>
              </a:defRPr>
            </a:pPr>
            <a:endParaRPr lang="ru-RU"/>
          </a:p>
        </c:txPr>
        <c:crossAx val="1580710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0.10879</cdr:x>
      <cdr:y>0.68571</cdr:y>
    </cdr:from>
    <cdr:to>
      <cdr:x>0.15901</cdr:x>
      <cdr:y>0.74286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6104" y="3456384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12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0.2678</cdr:x>
      <cdr:y>0.64286</cdr:y>
    </cdr:from>
    <cdr:to>
      <cdr:x>0.32638</cdr:x>
      <cdr:y>0.71429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04256" y="3240360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15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0.41843</cdr:x>
      <cdr:y>0.62857</cdr:y>
    </cdr:from>
    <cdr:to>
      <cdr:x>0.48538</cdr:x>
      <cdr:y>0.68571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00400" y="3168352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16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0.57744</cdr:x>
      <cdr:y>0.75714</cdr:y>
    </cdr:from>
    <cdr:to>
      <cdr:x>0.61928</cdr:x>
      <cdr:y>0.81429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68552" y="3816424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7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0.73645</cdr:x>
      <cdr:y>0.77143</cdr:y>
    </cdr:from>
    <cdr:to>
      <cdr:x>0.77829</cdr:x>
      <cdr:y>0.84286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336704" y="3888432"/>
          <a:ext cx="36004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6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0.88708</cdr:x>
      <cdr:y>0.08571</cdr:y>
    </cdr:from>
    <cdr:to>
      <cdr:x>0.94566</cdr:x>
      <cdr:y>0.17143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632848" y="432048"/>
          <a:ext cx="50405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56</a:t>
          </a:r>
          <a:endParaRPr lang="ru-RU" sz="1600" b="1" dirty="0">
            <a:solidFill>
              <a:srgbClr val="4308B8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0.12376</cdr:x>
      <cdr:y>0.69426</cdr:y>
    </cdr:from>
    <cdr:to>
      <cdr:x>0.17625</cdr:x>
      <cdr:y>0.75544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18456" y="3268960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4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0.2725</cdr:x>
      <cdr:y>0.69426</cdr:y>
    </cdr:from>
    <cdr:to>
      <cdr:x>0.325</cdr:x>
      <cdr:y>0.75544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42592" y="3268960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4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0.43</cdr:x>
      <cdr:y>0.55663</cdr:y>
    </cdr:from>
    <cdr:to>
      <cdr:x>0.47375</cdr:x>
      <cdr:y>0.63309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38736" y="2620888"/>
          <a:ext cx="36004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8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0.57875</cdr:x>
      <cdr:y>0.72485</cdr:y>
    </cdr:from>
    <cdr:to>
      <cdr:x>0.64</cdr:x>
      <cdr:y>0.80132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762872" y="3412976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3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0.73625</cdr:x>
      <cdr:y>0.78602</cdr:y>
    </cdr:from>
    <cdr:to>
      <cdr:x>0.77125</cdr:x>
      <cdr:y>0.8472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059016" y="3701008"/>
          <a:ext cx="28803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1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0.88499</cdr:x>
      <cdr:y>0.14371</cdr:y>
    </cdr:from>
    <cdr:to>
      <cdr:x>0.98999</cdr:x>
      <cdr:y>0.23547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83152" y="676672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20</a:t>
          </a:r>
          <a:endParaRPr lang="ru-RU" sz="1600" b="1" dirty="0">
            <a:solidFill>
              <a:srgbClr val="4308B8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0.12376</cdr:x>
      <cdr:y>0.57192</cdr:y>
    </cdr:from>
    <cdr:to>
      <cdr:x>0.17625</cdr:x>
      <cdr:y>0.64838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18456" y="2692896"/>
          <a:ext cx="4320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9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0.2725</cdr:x>
      <cdr:y>0.72485</cdr:y>
    </cdr:from>
    <cdr:to>
      <cdr:x>0.33375</cdr:x>
      <cdr:y>0.78602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42592" y="3412976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7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0.43</cdr:x>
      <cdr:y>0.78602</cdr:y>
    </cdr:from>
    <cdr:to>
      <cdr:x>0.4825</cdr:x>
      <cdr:y>0.86249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38736" y="3701008"/>
          <a:ext cx="4320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2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0.57875</cdr:x>
      <cdr:y>0.66368</cdr:y>
    </cdr:from>
    <cdr:to>
      <cdr:x>0.64</cdr:x>
      <cdr:y>0.74014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762872" y="3124944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6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0.73625</cdr:x>
      <cdr:y>0.70956</cdr:y>
    </cdr:from>
    <cdr:to>
      <cdr:x>0.78875</cdr:x>
      <cdr:y>0.80132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059016" y="3340968"/>
          <a:ext cx="43204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4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0.88499</cdr:x>
      <cdr:y>0.12842</cdr:y>
    </cdr:from>
    <cdr:to>
      <cdr:x>0.95499</cdr:x>
      <cdr:y>0.20488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83152" y="604664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28</a:t>
          </a:r>
          <a:endParaRPr lang="ru-RU" sz="1600" b="1" dirty="0">
            <a:solidFill>
              <a:srgbClr val="4308B8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0.105</cdr:x>
      <cdr:y>0.55055</cdr:y>
    </cdr:from>
    <cdr:to>
      <cdr:x>0.1575</cdr:x>
      <cdr:y>0.62702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2592288"/>
          <a:ext cx="4320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10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0.1925</cdr:x>
      <cdr:y>0.77995</cdr:y>
    </cdr:from>
    <cdr:to>
      <cdr:x>0.21875</cdr:x>
      <cdr:y>0.84112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3672408"/>
          <a:ext cx="21602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2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0.2275</cdr:x>
      <cdr:y>0.58114</cdr:y>
    </cdr:from>
    <cdr:to>
      <cdr:x>0.27125</cdr:x>
      <cdr:y>0.64231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72208" y="2736304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9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0.30625</cdr:x>
      <cdr:y>0.68819</cdr:y>
    </cdr:from>
    <cdr:to>
      <cdr:x>0.34125</cdr:x>
      <cdr:y>0.76466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520280" y="3240360"/>
          <a:ext cx="28803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5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0.34125</cdr:x>
      <cdr:y>0.81053</cdr:y>
    </cdr:from>
    <cdr:to>
      <cdr:x>0.38499</cdr:x>
      <cdr:y>0.87171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08312" y="3816424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1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0.41124</cdr:x>
      <cdr:y>0.71878</cdr:y>
    </cdr:from>
    <cdr:to>
      <cdr:x>0.45499</cdr:x>
      <cdr:y>0.77995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384376" y="3384376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4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0.44624</cdr:x>
      <cdr:y>0.71878</cdr:y>
    </cdr:from>
    <cdr:to>
      <cdr:x>0.49874</cdr:x>
      <cdr:y>0.81053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672408" y="3384376"/>
          <a:ext cx="43204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4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0.52499</cdr:x>
      <cdr:y>0.71878</cdr:y>
    </cdr:from>
    <cdr:to>
      <cdr:x>0.55999</cdr:x>
      <cdr:y>0.77995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20480" y="3384376"/>
          <a:ext cx="28803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4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0.55999</cdr:x>
      <cdr:y>0.74936</cdr:y>
    </cdr:from>
    <cdr:to>
      <cdr:x>0.61249</cdr:x>
      <cdr:y>0.81053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608512" y="3528392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3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0.62999</cdr:x>
      <cdr:y>0.39762</cdr:y>
    </cdr:from>
    <cdr:to>
      <cdr:x>0.71749</cdr:x>
      <cdr:y>0.47409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184576" y="1872208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15</a:t>
          </a:r>
          <a:endParaRPr lang="ru-RU" sz="16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0.65624</cdr:x>
      <cdr:y>0.06117</cdr:y>
    </cdr:from>
    <cdr:to>
      <cdr:x>0.72624</cdr:x>
      <cdr:y>0.13764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400600" y="288032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4308B8"/>
              </a:solidFill>
            </a:rPr>
            <a:t>27</a:t>
          </a:r>
          <a:endParaRPr lang="ru-RU" sz="1600" b="1" dirty="0">
            <a:solidFill>
              <a:srgbClr val="4308B8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0.12376</cdr:x>
      <cdr:y>0.69426</cdr:y>
    </cdr:from>
    <cdr:to>
      <cdr:x>0.17625</cdr:x>
      <cdr:y>0.75544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18456" y="3268960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4308B8"/>
              </a:solidFill>
            </a:rPr>
            <a:t>8</a:t>
          </a:r>
          <a:endParaRPr lang="ru-RU" sz="18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0.2725</cdr:x>
      <cdr:y>0.80132</cdr:y>
    </cdr:from>
    <cdr:to>
      <cdr:x>0.3425</cdr:x>
      <cdr:y>0.90837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42592" y="3773016"/>
          <a:ext cx="57606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>
              <a:solidFill>
                <a:srgbClr val="4308B8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0.43</cdr:x>
      <cdr:y>0.69426</cdr:y>
    </cdr:from>
    <cdr:to>
      <cdr:x>0.49125</cdr:x>
      <cdr:y>0.77073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38736" y="3268960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4308B8"/>
              </a:solidFill>
            </a:rPr>
            <a:t>8</a:t>
          </a:r>
          <a:endParaRPr lang="ru-RU" sz="18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0.57</cdr:x>
      <cdr:y>0.57192</cdr:y>
    </cdr:from>
    <cdr:to>
      <cdr:x>0.64</cdr:x>
      <cdr:y>0.64838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690864" y="2692896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4308B8"/>
              </a:solidFill>
            </a:rPr>
            <a:t>15</a:t>
          </a:r>
          <a:endParaRPr lang="ru-RU" sz="18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0.7275</cdr:x>
      <cdr:y>0.6178</cdr:y>
    </cdr:from>
    <cdr:to>
      <cdr:x>0.78</cdr:x>
      <cdr:y>0.67897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987008" y="2908920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4308B8"/>
              </a:solidFill>
            </a:rPr>
            <a:t>12</a:t>
          </a:r>
          <a:endParaRPr lang="ru-RU" sz="18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0.87624</cdr:x>
      <cdr:y>0.06725</cdr:y>
    </cdr:from>
    <cdr:to>
      <cdr:x>0.92874</cdr:x>
      <cdr:y>0.12842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11144" y="316632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4308B8"/>
              </a:solidFill>
            </a:rPr>
            <a:t>45</a:t>
          </a:r>
          <a:endParaRPr lang="ru-RU" sz="1800" b="1" dirty="0">
            <a:solidFill>
              <a:srgbClr val="4308B8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0.12376</cdr:x>
      <cdr:y>0.75544</cdr:y>
    </cdr:from>
    <cdr:to>
      <cdr:x>0.17625</cdr:x>
      <cdr:y>0.86249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18456" y="3556992"/>
          <a:ext cx="43204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4308B8"/>
              </a:solidFill>
            </a:rPr>
            <a:t>3</a:t>
          </a:r>
          <a:endParaRPr lang="ru-RU" sz="18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0.2725</cdr:x>
      <cdr:y>0.74014</cdr:y>
    </cdr:from>
    <cdr:to>
      <cdr:x>0.31625</cdr:x>
      <cdr:y>0.8319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42592" y="3484984"/>
          <a:ext cx="36004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4308B8"/>
              </a:solidFill>
            </a:rPr>
            <a:t>4</a:t>
          </a:r>
          <a:endParaRPr lang="ru-RU" sz="18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0.42125</cdr:x>
      <cdr:y>0.67897</cdr:y>
    </cdr:from>
    <cdr:to>
      <cdr:x>0.4825</cdr:x>
      <cdr:y>0.77073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466728" y="3196952"/>
          <a:ext cx="50405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4308B8"/>
              </a:solidFill>
            </a:rPr>
            <a:t>6</a:t>
          </a:r>
          <a:endParaRPr lang="ru-RU" sz="18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0.57875</cdr:x>
      <cdr:y>0.66368</cdr:y>
    </cdr:from>
    <cdr:to>
      <cdr:x>0.64</cdr:x>
      <cdr:y>0.75544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762872" y="3124944"/>
          <a:ext cx="50405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4308B8"/>
              </a:solidFill>
            </a:rPr>
            <a:t>7</a:t>
          </a:r>
          <a:endParaRPr lang="ru-RU" sz="1800" b="1" dirty="0">
            <a:solidFill>
              <a:srgbClr val="4308B8"/>
            </a:solidFill>
          </a:endParaRPr>
        </a:p>
      </cdr:txBody>
    </cdr:sp>
  </cdr:relSizeAnchor>
  <cdr:relSizeAnchor xmlns:cdr="http://schemas.openxmlformats.org/drawingml/2006/chartDrawing">
    <cdr:from>
      <cdr:x>0.73625</cdr:x>
      <cdr:y>0.60251</cdr:y>
    </cdr:from>
    <cdr:to>
      <cdr:x>0.7975</cdr:x>
      <cdr:y>0.66368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059016" y="2836912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>
              <a:solidFill>
                <a:srgbClr val="4308B8"/>
              </a:solidFill>
            </a:rPr>
            <a:t>9</a:t>
          </a:r>
        </a:p>
      </cdr:txBody>
    </cdr:sp>
  </cdr:relSizeAnchor>
  <cdr:relSizeAnchor xmlns:cdr="http://schemas.openxmlformats.org/drawingml/2006/chartDrawing">
    <cdr:from>
      <cdr:x>0.87624</cdr:x>
      <cdr:y>0.12842</cdr:y>
    </cdr:from>
    <cdr:to>
      <cdr:x>0.94624</cdr:x>
      <cdr:y>0.22018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11144" y="604664"/>
          <a:ext cx="57606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4308B8"/>
              </a:solidFill>
            </a:rPr>
            <a:t>29</a:t>
          </a:r>
          <a:endParaRPr lang="ru-RU" sz="1800" b="1" dirty="0">
            <a:solidFill>
              <a:srgbClr val="4308B8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741258-E49D-4876-A4B9-4559778CB24E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C131AF-3E59-4794-9863-5349280FB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131AF-3E59-4794-9863-5349280FB5F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131AF-3E59-4794-9863-5349280FB5F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E3C204-89C9-4E4D-90FC-FEFA5F8C276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E3C204-89C9-4E4D-90FC-FEFA5F8C276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95213D-A6E1-4669-913C-460C57089D9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95213D-A6E1-4669-913C-460C57089D9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5CF92-623E-4DE1-846A-51E42D3C7F55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CA4D-33C9-4CF2-AE08-83D9482B1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8750-2FCE-4A82-A9E0-554BA0FFBE27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CC994-349D-4AA2-B71D-9F81B5F69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AC85D-4F1D-4DF9-813E-D2BACC60F548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FCF8-3D02-4155-B2A1-02342697D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DCAC7-1FDC-4E4B-BF41-019E879E9274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45AA0-F31C-4644-AAA2-DC04E9456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FFA4-882D-43D3-B109-460252C635E0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23E88-388F-4E15-8CE0-0FB6B0C6F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2860-6519-465D-9BEC-C9432D1C065E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67BBB-40AF-4343-9022-C3EF6EACE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8CFBC-A3F6-4680-BC64-129FD15FFA4C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CD1CE-6240-4EC8-A199-FDA690018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2DF07-C250-4C40-8B19-9A80408A0422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9F4CE-349F-433F-91C0-5D7B318BA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562B4-5ADC-4491-920F-8256F5487871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0672F-FE49-410B-9ACF-6B25AB2CF9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ABB7-E9A2-4890-9C9D-A10B9406DD16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94859-A71B-4EA1-A2B6-0C9FBFFF9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D0F4-781C-4965-B96D-8FEB2D20C082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422C7-97B7-4934-93CD-C3D98C9F1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12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2AE836-C587-4417-B5CE-EC2974BAD92B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BE0E0B-286A-4F44-B547-29D4072EA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55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med"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Безымянный-1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810164" cy="5880121"/>
          </a:xfr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Мероприятия для взрослых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692696"/>
            <a:ext cx="8229600" cy="5064223"/>
          </a:xfrm>
        </p:spPr>
        <p:txBody>
          <a:bodyPr>
            <a:normAutofit/>
          </a:bodyPr>
          <a:lstStyle/>
          <a:p>
            <a:pPr algn="ctr"/>
            <a: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Депутата </a:t>
            </a:r>
            <a:b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ДУмы г. Иркутска</a:t>
            </a:r>
            <a: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ЮРИЯ </a:t>
            </a:r>
            <a: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Коренева</a:t>
            </a:r>
            <a:b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2023</a:t>
            </a:r>
            <a: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арта округа\карта округа отчет 19-23_Страница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58760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877272"/>
            <a:ext cx="35283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3114AC"/>
                </a:solidFill>
              </a:rPr>
              <a:t>Заасфальтировано – 4 дороги</a:t>
            </a:r>
          </a:p>
          <a:p>
            <a:r>
              <a:rPr lang="ru-RU" sz="1400" dirty="0" smtClean="0">
                <a:solidFill>
                  <a:srgbClr val="3114AC"/>
                </a:solidFill>
              </a:rPr>
              <a:t>Ремонт картами –3 дороги</a:t>
            </a:r>
          </a:p>
          <a:p>
            <a:r>
              <a:rPr lang="ru-RU" sz="1400" dirty="0" smtClean="0">
                <a:solidFill>
                  <a:srgbClr val="3114AC"/>
                </a:solidFill>
              </a:rPr>
              <a:t>Внутриквартальное б-во – 4 двора</a:t>
            </a:r>
          </a:p>
          <a:p>
            <a:r>
              <a:rPr lang="ru-RU" sz="1400" dirty="0" smtClean="0">
                <a:solidFill>
                  <a:srgbClr val="3114AC"/>
                </a:solidFill>
              </a:rPr>
              <a:t>Построен сквер с фонтаном </a:t>
            </a:r>
          </a:p>
          <a:p>
            <a:endParaRPr lang="ru-RU" sz="1400" dirty="0" smtClean="0">
              <a:solidFill>
                <a:srgbClr val="3114AC"/>
              </a:solidFill>
            </a:endParaRPr>
          </a:p>
          <a:p>
            <a:endParaRPr lang="ru-RU" sz="1400" dirty="0" smtClean="0">
              <a:solidFill>
                <a:srgbClr val="3114AC"/>
              </a:solidFill>
            </a:endParaRPr>
          </a:p>
          <a:p>
            <a:endParaRPr lang="ru-RU" sz="1400" dirty="0" smtClean="0">
              <a:solidFill>
                <a:srgbClr val="3114AC"/>
              </a:solidFill>
            </a:endParaRPr>
          </a:p>
          <a:p>
            <a:endParaRPr lang="ru-RU" dirty="0">
              <a:solidFill>
                <a:srgbClr val="3114A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5877272"/>
            <a:ext cx="3024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3114AC"/>
                </a:solidFill>
              </a:rPr>
              <a:t>Установлено детских и спортивных площадок – 4</a:t>
            </a:r>
          </a:p>
          <a:p>
            <a:r>
              <a:rPr lang="ru-RU" sz="1400" dirty="0" smtClean="0">
                <a:solidFill>
                  <a:srgbClr val="3114AC"/>
                </a:solidFill>
              </a:rPr>
              <a:t>Освещение – 1 улица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6176" y="5903893"/>
            <a:ext cx="2987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3114AC"/>
                </a:solidFill>
              </a:rPr>
              <a:t>Построена лестница на Первомайской</a:t>
            </a:r>
          </a:p>
          <a:p>
            <a:r>
              <a:rPr lang="ru-RU" sz="1400" dirty="0" smtClean="0">
                <a:solidFill>
                  <a:srgbClr val="3114AC"/>
                </a:solidFill>
              </a:rPr>
              <a:t>Проведен ремонт пешеходного моста в Радищева</a:t>
            </a:r>
            <a:endParaRPr lang="ru-RU" sz="1400" dirty="0">
              <a:solidFill>
                <a:srgbClr val="3114AC"/>
              </a:solidFill>
            </a:endParaRPr>
          </a:p>
        </p:txBody>
      </p:sp>
      <p:pic>
        <p:nvPicPr>
          <p:cNvPr id="9" name="Рисунок 8" descr="карта за год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3349" y="0"/>
            <a:ext cx="4590651" cy="5877273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93610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n>
                  <a:solidFill>
                    <a:srgbClr val="0070C0"/>
                  </a:solidFill>
                </a:ln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Асфальтирование улиц в частном секторе :</a:t>
            </a:r>
            <a:endParaRPr lang="ru-RU" sz="2800" dirty="0">
              <a:ln>
                <a:solidFill>
                  <a:srgbClr val="0070C0"/>
                </a:solidFill>
              </a:ln>
              <a:solidFill>
                <a:srgbClr val="43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2987824" y="836712"/>
            <a:ext cx="2857500" cy="52546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год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395536" y="1556792"/>
            <a:ext cx="3528392" cy="5000640"/>
          </a:xfrm>
        </p:spPr>
        <p:txBody>
          <a:bodyPr>
            <a:no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sz="1800" b="1" u="sng" dirty="0" smtClean="0">
                <a:solidFill>
                  <a:srgbClr val="3114AC"/>
                </a:solidFill>
                <a:latin typeface="+mj-lt"/>
              </a:rPr>
              <a:t>Асфальтирование дорог: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sz="1800" b="1" dirty="0" smtClean="0">
                <a:solidFill>
                  <a:srgbClr val="FF0000"/>
                </a:solidFill>
                <a:latin typeface="+mj-lt"/>
              </a:rPr>
              <a:t>1. Ул. Якова Метелева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sz="1800" b="1" dirty="0" smtClean="0">
                <a:solidFill>
                  <a:srgbClr val="FF0000"/>
                </a:solidFill>
                <a:latin typeface="+mj-lt"/>
              </a:rPr>
              <a:t>2. Ул. Пшеничная Падь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sz="1800" b="1" dirty="0" smtClean="0">
                <a:solidFill>
                  <a:srgbClr val="FF0000"/>
                </a:solidFill>
                <a:latin typeface="+mj-lt"/>
              </a:rPr>
              <a:t>3. Ул. Чапаева, 109-117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sz="1800" b="1" dirty="0" smtClean="0">
                <a:solidFill>
                  <a:srgbClr val="FF0000"/>
                </a:solidFill>
                <a:latin typeface="+mj-lt"/>
              </a:rPr>
              <a:t>4. Пер. Песчаный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sz="1800" b="1" dirty="0" smtClean="0">
                <a:solidFill>
                  <a:srgbClr val="FF0000"/>
                </a:solidFill>
                <a:latin typeface="+mj-lt"/>
              </a:rPr>
              <a:t>5. Ул. Фердинанда Врангеля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7554" y="628652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endParaRPr lang="ru-RU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1484784"/>
            <a:ext cx="3672408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b="1" u="sng" dirty="0" smtClean="0">
                <a:solidFill>
                  <a:srgbClr val="4308B8"/>
                </a:solidFill>
              </a:rPr>
              <a:t>Ремонт дорог: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1. Ул. Каменная</a:t>
            </a:r>
            <a:endParaRPr lang="ru-RU" b="1" dirty="0" smtClean="0">
              <a:solidFill>
                <a:srgbClr val="4308B8"/>
              </a:solidFill>
            </a:endParaRP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2. Ул. Дмитрия Донского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3. Ул. Щапова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4. Нестерова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5. Карбышева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6. Новогодняя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7. Академика Павлова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8. И. Кочубея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9. Радищева (вдоль СНТ)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10. Г. Трескина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Содержимое 21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25650" y="7070725"/>
            <a:ext cx="46038" cy="31750"/>
          </a:xfrm>
        </p:spPr>
      </p:pic>
      <p:pic>
        <p:nvPicPr>
          <p:cNvPr id="8" name="Рисунок 7" descr="c9773f13-cf35-42d4-be1b-c313fcfa085d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592" y="260648"/>
            <a:ext cx="347414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c495415-c440-4ba5-abe3-5ac9396913bd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2040" y="260648"/>
            <a:ext cx="3312368" cy="2902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6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9592" y="364502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7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32040" y="3645024"/>
            <a:ext cx="331236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475656" y="31409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Якова Метелева</a:t>
            </a:r>
            <a:endParaRPr lang="ru-RU" b="1" dirty="0">
              <a:solidFill>
                <a:srgbClr val="4308B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6096" y="314096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Пшеничная Падь</a:t>
            </a:r>
            <a:endParaRPr lang="ru-RU" b="1" dirty="0">
              <a:solidFill>
                <a:srgbClr val="4308B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5656" y="62373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Чапаева</a:t>
            </a:r>
            <a:endParaRPr lang="ru-RU" b="1" dirty="0">
              <a:solidFill>
                <a:srgbClr val="4308B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6136" y="62373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Чапаева</a:t>
            </a:r>
            <a:endParaRPr lang="ru-RU" b="1" dirty="0">
              <a:solidFill>
                <a:srgbClr val="4308B8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cb6e508-449b-422a-bc66-a44c98c3bb6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352839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9291.jpg"/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76056" y="-387424"/>
            <a:ext cx="288032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115616" y="306896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Пер. Песчаный</a:t>
            </a:r>
            <a:endParaRPr lang="ru-RU" b="1" dirty="0">
              <a:solidFill>
                <a:srgbClr val="4308B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1512" y="306896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Фердинанда Врангеля</a:t>
            </a:r>
            <a:endParaRPr lang="ru-RU" b="1" dirty="0">
              <a:solidFill>
                <a:srgbClr val="4308B8"/>
              </a:solidFill>
            </a:endParaRPr>
          </a:p>
        </p:txBody>
      </p:sp>
      <p:pic>
        <p:nvPicPr>
          <p:cNvPr id="13" name="Рисунок 12" descr="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544" y="3429000"/>
            <a:ext cx="35283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99992" y="3429001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2483768" y="648866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Восстановление ул. Каменная</a:t>
            </a:r>
            <a:endParaRPr lang="ru-RU" b="1" dirty="0">
              <a:solidFill>
                <a:srgbClr val="4308B8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ukorenev.ru/wp-content/uploads/2023/04/IMG_49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836712"/>
            <a:ext cx="51125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ukorenev.ru/wp-content/uploads/2023/10/IMG_9500-1024x7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573016"/>
            <a:ext cx="3528392" cy="286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ukorenev.ru/wp-content/uploads/2023/10/4140AEAB-0CA9-47CB-866C-0CE24344A986-576x10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345638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547664" y="260648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РЕМОНТ ДОРОГ БОЛЬШИМИ КАРТАМИ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16" y="292494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114AC"/>
                </a:solidFill>
              </a:rPr>
              <a:t>Ул. Д. Донского</a:t>
            </a:r>
            <a:endParaRPr lang="ru-RU" b="1" dirty="0">
              <a:solidFill>
                <a:srgbClr val="3114A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3728" y="58772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114AC"/>
                </a:solidFill>
              </a:rPr>
              <a:t>Ул. Щапова ДО</a:t>
            </a:r>
            <a:endParaRPr lang="ru-RU" b="1" dirty="0">
              <a:solidFill>
                <a:srgbClr val="3114A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8104" y="594928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114AC"/>
                </a:solidFill>
              </a:rPr>
              <a:t>Ул. Щапова ПОСЛЕ</a:t>
            </a:r>
            <a:endParaRPr lang="ru-RU" b="1" dirty="0">
              <a:solidFill>
                <a:srgbClr val="3114AC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Внутриквартальное благоустройство 2023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708525"/>
          </a:xfrm>
        </p:spPr>
        <p:txBody>
          <a:bodyPr/>
          <a:lstStyle/>
          <a:p>
            <a:endParaRPr lang="ru-RU" sz="2000" dirty="0" smtClean="0">
              <a:solidFill>
                <a:srgbClr val="0066CC"/>
              </a:solidFill>
            </a:endParaRPr>
          </a:p>
          <a:p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>
                <a:solidFill>
                  <a:srgbClr val="0066CC"/>
                </a:solidFill>
              </a:rPr>
              <a:t/>
            </a:r>
            <a:br>
              <a:rPr lang="ru-RU" sz="2000" dirty="0" smtClean="0">
                <a:solidFill>
                  <a:srgbClr val="0066CC"/>
                </a:solidFill>
              </a:rPr>
            </a:br>
            <a:endParaRPr lang="ru-RU" sz="2000" dirty="0" smtClean="0"/>
          </a:p>
          <a:p>
            <a:r>
              <a:rPr lang="ru-RU" sz="4800" b="1" dirty="0" smtClean="0">
                <a:solidFill>
                  <a:srgbClr val="4308B8"/>
                </a:solidFill>
              </a:rPr>
              <a:t>1. Топкинский, 34-35</a:t>
            </a:r>
          </a:p>
          <a:p>
            <a:r>
              <a:rPr lang="ru-RU" sz="4800" b="1" dirty="0" smtClean="0">
                <a:solidFill>
                  <a:srgbClr val="4308B8"/>
                </a:solidFill>
              </a:rPr>
              <a:t>2. Топкинский, 6-7</a:t>
            </a:r>
          </a:p>
          <a:p>
            <a:r>
              <a:rPr lang="ru-RU" sz="4800" b="1" dirty="0" smtClean="0">
                <a:solidFill>
                  <a:srgbClr val="4308B8"/>
                </a:solidFill>
              </a:rPr>
              <a:t>3. Радищева, 67/3, 67/5</a:t>
            </a:r>
          </a:p>
          <a:p>
            <a:r>
              <a:rPr lang="ru-RU" sz="4800" b="1" dirty="0" smtClean="0">
                <a:solidFill>
                  <a:srgbClr val="4308B8"/>
                </a:solidFill>
              </a:rPr>
              <a:t>4. Топкинский, 31</a:t>
            </a:r>
            <a:endParaRPr lang="ru-RU" sz="4800" b="1" dirty="0">
              <a:solidFill>
                <a:srgbClr val="4308B8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4308B8"/>
                </a:solidFill>
              </a:rPr>
              <a:t>Топкинский, 34-35 </a:t>
            </a:r>
            <a:endParaRPr lang="ru-RU" sz="4000" dirty="0">
              <a:solidFill>
                <a:srgbClr val="4308B8"/>
              </a:solidFill>
            </a:endParaRPr>
          </a:p>
        </p:txBody>
      </p:sp>
      <p:pic>
        <p:nvPicPr>
          <p:cNvPr id="4" name="Рисунок 3" descr="IMG_961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36" y="1412776"/>
            <a:ext cx="4752528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4308B8"/>
                </a:solidFill>
              </a:rPr>
              <a:t>Топкинский, 6-7 </a:t>
            </a:r>
            <a:endParaRPr lang="ru-RU" sz="4000" dirty="0">
              <a:solidFill>
                <a:srgbClr val="4308B8"/>
              </a:solidFill>
            </a:endParaRPr>
          </a:p>
        </p:txBody>
      </p:sp>
      <p:pic>
        <p:nvPicPr>
          <p:cNvPr id="5" name="Рисунок 4" descr="IMG_0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556792"/>
            <a:ext cx="601216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692696"/>
            <a:ext cx="8229600" cy="5064223"/>
          </a:xfrm>
        </p:spPr>
        <p:txBody>
          <a:bodyPr>
            <a:normAutofit/>
          </a:bodyPr>
          <a:lstStyle/>
          <a:p>
            <a:pPr algn="ctr"/>
            <a: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Депутата </a:t>
            </a:r>
            <a:b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ДУмы г. Иркутска</a:t>
            </a:r>
            <a: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ЮРИЯ Коренева</a:t>
            </a:r>
            <a:b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5 лет (2019-2023)</a:t>
            </a:r>
            <a:b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b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год</a:t>
            </a:r>
            <a: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4308B8"/>
                </a:solidFill>
              </a:rPr>
              <a:t>Радищева, 67/3, 67/5</a:t>
            </a:r>
            <a:endParaRPr lang="ru-RU" sz="4000" dirty="0">
              <a:solidFill>
                <a:srgbClr val="4308B8"/>
              </a:solidFill>
            </a:endParaRPr>
          </a:p>
        </p:txBody>
      </p:sp>
      <p:pic>
        <p:nvPicPr>
          <p:cNvPr id="3" name="Рисунок 2" descr="Внутр. благ. Радищева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403244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Внутр. благоустройство Радищева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40" y="1412776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4308B8"/>
                </a:solidFill>
              </a:rPr>
              <a:t>Топкинский, 31 </a:t>
            </a:r>
            <a:endParaRPr lang="ru-RU" sz="4000" dirty="0">
              <a:solidFill>
                <a:srgbClr val="4308B8"/>
              </a:solidFill>
            </a:endParaRPr>
          </a:p>
        </p:txBody>
      </p:sp>
      <p:pic>
        <p:nvPicPr>
          <p:cNvPr id="6" name="Рисунок 5" descr="db40efa5-d23c-41fb-9227-a878be31f4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766834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Построена лестница на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ул. Первомайская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63f4b741-59e6-44df-adee-d43cdfa2728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484784"/>
            <a:ext cx="4608512" cy="513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Проведен ремонт пешеходного моста на ул. Радищева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8e67fcc7-89f0-4cf7-a891-e45abdea5f4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439248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8c0532aa-f58a-4025-9ca6-e6638b76cf3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6" y="1844824"/>
            <a:ext cx="417646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Завершено строительство сквера с фонтаном (3 очередь) в микрорайоне Топкинский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IMG_9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480720" cy="486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Установлены видеокамеры на спортивных площадках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2852936"/>
            <a:ext cx="4248472" cy="318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https://ukorenev.ru/wp-content/uploads/2023/04/e5f49cce-eb02-4855-b2d4-e8e20605566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852936"/>
            <a:ext cx="4176464" cy="313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11560" y="1700808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3114AC"/>
                </a:solidFill>
              </a:rPr>
              <a:t>Спартаковская, 4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3114AC"/>
                </a:solidFill>
              </a:rPr>
              <a:t>Северная, 46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3114AC"/>
                </a:solidFill>
              </a:rPr>
              <a:t>Губернатора Трескина, 30/16</a:t>
            </a:r>
            <a:endParaRPr lang="ru-RU" b="1" dirty="0">
              <a:solidFill>
                <a:srgbClr val="3114AC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Спортивные и детские площадки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3501008"/>
          </a:xfrm>
        </p:spPr>
        <p:txBody>
          <a:bodyPr/>
          <a:lstStyle/>
          <a:p>
            <a:endParaRPr lang="ru-RU" sz="2000" dirty="0" smtClean="0">
              <a:solidFill>
                <a:srgbClr val="0066CC"/>
              </a:solidFill>
            </a:endParaRPr>
          </a:p>
          <a:p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>
                <a:solidFill>
                  <a:srgbClr val="0066CC"/>
                </a:solidFill>
              </a:rPr>
              <a:t/>
            </a:r>
            <a:br>
              <a:rPr lang="ru-RU" sz="2000" dirty="0" smtClean="0">
                <a:solidFill>
                  <a:srgbClr val="0066CC"/>
                </a:solidFill>
              </a:rPr>
            </a:br>
            <a:endParaRPr lang="ru-RU" sz="2000" dirty="0" smtClean="0"/>
          </a:p>
          <a:p>
            <a:r>
              <a:rPr lang="ru-RU" sz="2400" b="1" u="sng" dirty="0" smtClean="0">
                <a:solidFill>
                  <a:srgbClr val="FF0000"/>
                </a:solidFill>
              </a:rPr>
              <a:t>Построены: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4308B8"/>
                </a:solidFill>
              </a:rPr>
              <a:t>1. Детская площадка на ул. Чапаева, 109 по программе «Народные  инициативы»</a:t>
            </a:r>
          </a:p>
          <a:p>
            <a:r>
              <a:rPr lang="ru-RU" sz="2400" dirty="0" smtClean="0">
                <a:solidFill>
                  <a:srgbClr val="4308B8"/>
                </a:solidFill>
              </a:rPr>
              <a:t>2. Детская площадка на ул. Дмитрия Донского, 26</a:t>
            </a:r>
          </a:p>
          <a:p>
            <a:r>
              <a:rPr lang="ru-RU" sz="2400" dirty="0" smtClean="0">
                <a:solidFill>
                  <a:srgbClr val="4308B8"/>
                </a:solidFill>
              </a:rPr>
              <a:t>3. Детская площадка на ул. Ивана Кочубея, 22-33</a:t>
            </a:r>
          </a:p>
          <a:p>
            <a:r>
              <a:rPr lang="ru-RU" sz="2400" dirty="0" smtClean="0">
                <a:solidFill>
                  <a:srgbClr val="4308B8"/>
                </a:solidFill>
              </a:rPr>
              <a:t>4. Детская площадка на ул. Енисейская, 47 </a:t>
            </a:r>
          </a:p>
          <a:p>
            <a:r>
              <a:rPr lang="ru-RU" sz="2400" dirty="0" smtClean="0">
                <a:solidFill>
                  <a:srgbClr val="4308B8"/>
                </a:solidFill>
              </a:rPr>
              <a:t> </a:t>
            </a:r>
          </a:p>
          <a:p>
            <a:r>
              <a:rPr lang="ru-RU" sz="2400" b="1" u="sng" dirty="0" smtClean="0">
                <a:solidFill>
                  <a:srgbClr val="FF0000"/>
                </a:solidFill>
              </a:rPr>
              <a:t>Доукомплектация:</a:t>
            </a:r>
          </a:p>
          <a:p>
            <a:r>
              <a:rPr lang="ru-RU" sz="2400" dirty="0" smtClean="0">
                <a:solidFill>
                  <a:srgbClr val="4308B8"/>
                </a:solidFill>
              </a:rPr>
              <a:t>1. Д. Донского, 45</a:t>
            </a:r>
          </a:p>
          <a:p>
            <a:r>
              <a:rPr lang="ru-RU" sz="2400" dirty="0" smtClean="0">
                <a:solidFill>
                  <a:srgbClr val="4308B8"/>
                </a:solidFill>
              </a:rPr>
              <a:t>2. Радищева, 186</a:t>
            </a:r>
          </a:p>
          <a:p>
            <a:r>
              <a:rPr lang="ru-RU" sz="2400" dirty="0" smtClean="0">
                <a:solidFill>
                  <a:srgbClr val="4308B8"/>
                </a:solidFill>
              </a:rPr>
              <a:t>3. 2-я Огородная</a:t>
            </a:r>
            <a:r>
              <a:rPr lang="ru-RU" sz="2400" dirty="0" smtClean="0">
                <a:solidFill>
                  <a:srgbClr val="0066CC"/>
                </a:solidFill>
              </a:rPr>
              <a:t>	</a:t>
            </a:r>
          </a:p>
          <a:p>
            <a:endParaRPr lang="ru-RU" sz="2400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4308B8"/>
                </a:solidFill>
              </a:rPr>
              <a:t>Детская площадка на ул. Чапаева, 109</a:t>
            </a:r>
            <a:endParaRPr lang="ru-RU" sz="3200" dirty="0">
              <a:solidFill>
                <a:srgbClr val="4308B8"/>
              </a:solidFill>
            </a:endParaRPr>
          </a:p>
        </p:txBody>
      </p:sp>
      <p:pic>
        <p:nvPicPr>
          <p:cNvPr id="3" name="Рисунок 2" descr="IMG_923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799288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33487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4308B8"/>
                </a:solidFill>
              </a:rPr>
              <a:t>Детская площадка на ул. Д.Донского, 26</a:t>
            </a:r>
            <a:endParaRPr lang="ru-RU" sz="3200" dirty="0">
              <a:solidFill>
                <a:srgbClr val="4308B8"/>
              </a:solidFill>
            </a:endParaRPr>
          </a:p>
        </p:txBody>
      </p:sp>
      <p:pic>
        <p:nvPicPr>
          <p:cNvPr id="32770" name="Picture 2" descr="https://ukorenev.ru/wp-content/uploads/2023/10/8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8064896" cy="529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33487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4308B8"/>
                </a:solidFill>
              </a:rPr>
              <a:t>Детская площадка на ул. И.Кочубея, 22</a:t>
            </a:r>
            <a:endParaRPr lang="ru-RU" sz="3200" dirty="0">
              <a:solidFill>
                <a:srgbClr val="4308B8"/>
              </a:solidFill>
            </a:endParaRPr>
          </a:p>
        </p:txBody>
      </p:sp>
      <p:pic>
        <p:nvPicPr>
          <p:cNvPr id="2050" name="Picture 2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920880" cy="5188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18864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Как изменился округ с 2019-2023 гг.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D:\Downloads\карта округа отчет 19-23_Страница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4285439" cy="5472608"/>
          </a:xfrm>
          <a:prstGeom prst="rect">
            <a:avLst/>
          </a:prstGeom>
          <a:noFill/>
        </p:spPr>
      </p:pic>
      <p:pic>
        <p:nvPicPr>
          <p:cNvPr id="1029" name="Picture 5" descr="D:\Downloads\карта округа отчет 19-23_Страница_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4285439" cy="54726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33487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4308B8"/>
                </a:solidFill>
              </a:rPr>
              <a:t>Детская площадка на ул. Енисейская, 47</a:t>
            </a:r>
            <a:endParaRPr lang="ru-RU" sz="3200" dirty="0">
              <a:solidFill>
                <a:srgbClr val="4308B8"/>
              </a:solidFill>
            </a:endParaRPr>
          </a:p>
        </p:txBody>
      </p:sp>
      <p:pic>
        <p:nvPicPr>
          <p:cNvPr id="3074" name="Picture 2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7848872" cy="513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76456" cy="56366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Приобретение оборудования для образовательных учреждений</a:t>
            </a:r>
            <a:r>
              <a:rPr lang="ru-RU" sz="3200" dirty="0" smtClean="0">
                <a:solidFill>
                  <a:srgbClr val="FF0000"/>
                </a:solidFill>
              </a:rPr>
              <a:t>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3556" name="Прямоугольник 8"/>
          <p:cNvSpPr>
            <a:spLocks noChangeArrowheads="1"/>
          </p:cNvSpPr>
          <p:nvPr/>
        </p:nvSpPr>
        <p:spPr bwMode="auto">
          <a:xfrm>
            <a:off x="2915816" y="764704"/>
            <a:ext cx="1800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772816"/>
            <a:ext cx="97930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200" b="1" dirty="0" smtClean="0">
                <a:solidFill>
                  <a:srgbClr val="4308B8"/>
                </a:solidFill>
              </a:rPr>
              <a:t>Школа №50 (оборудование для компьютерного класса)</a:t>
            </a:r>
          </a:p>
          <a:p>
            <a:pPr marL="457200" indent="-457200">
              <a:buAutoNum type="arabicPeriod"/>
            </a:pPr>
            <a:endParaRPr lang="ru-RU" sz="2200" b="1" dirty="0" smtClean="0">
              <a:solidFill>
                <a:srgbClr val="4308B8"/>
              </a:solidFill>
            </a:endParaRPr>
          </a:p>
          <a:p>
            <a:pPr marL="457200" indent="-457200">
              <a:buAutoNum type="arabicPeriod"/>
            </a:pPr>
            <a:r>
              <a:rPr lang="ru-RU" sz="2200" b="1" dirty="0" smtClean="0">
                <a:solidFill>
                  <a:srgbClr val="4308B8"/>
                </a:solidFill>
              </a:rPr>
              <a:t>Школа №73 (оборудование для компьютерного класса)</a:t>
            </a:r>
          </a:p>
          <a:p>
            <a:pPr marL="457200" indent="-457200">
              <a:buAutoNum type="arabicPeriod"/>
            </a:pPr>
            <a:endParaRPr lang="ru-RU" sz="2200" b="1" dirty="0" smtClean="0">
              <a:solidFill>
                <a:srgbClr val="4308B8"/>
              </a:solidFill>
            </a:endParaRPr>
          </a:p>
          <a:p>
            <a:pPr marL="457200" indent="-457200">
              <a:buAutoNum type="arabicPeriod"/>
            </a:pPr>
            <a:r>
              <a:rPr lang="ru-RU" sz="2200" b="1" dirty="0" smtClean="0">
                <a:solidFill>
                  <a:srgbClr val="4308B8"/>
                </a:solidFill>
              </a:rPr>
              <a:t>Библиотека №37 (компьютеры)</a:t>
            </a:r>
          </a:p>
          <a:p>
            <a:pPr marL="457200" indent="-457200">
              <a:buAutoNum type="arabicPeriod"/>
            </a:pPr>
            <a:endParaRPr lang="ru-RU" sz="2200" b="1" dirty="0" smtClean="0">
              <a:solidFill>
                <a:srgbClr val="4308B8"/>
              </a:solidFill>
            </a:endParaRPr>
          </a:p>
          <a:p>
            <a:pPr marL="457200" indent="-457200">
              <a:buAutoNum type="arabicPeriod"/>
            </a:pPr>
            <a:r>
              <a:rPr lang="ru-RU" sz="2200" b="1" dirty="0" smtClean="0">
                <a:solidFill>
                  <a:srgbClr val="4308B8"/>
                </a:solidFill>
              </a:rPr>
              <a:t>МБУ ДШИ №9 (музыкальное оборудование)</a:t>
            </a:r>
          </a:p>
          <a:p>
            <a:pPr marL="457200" indent="-457200">
              <a:buAutoNum type="arabicPeriod"/>
            </a:pPr>
            <a:endParaRPr lang="ru-RU" sz="2200" b="1" dirty="0" smtClean="0">
              <a:solidFill>
                <a:srgbClr val="4308B8"/>
              </a:solidFill>
            </a:endParaRPr>
          </a:p>
          <a:p>
            <a:pPr marL="457200" indent="-457200">
              <a:buAutoNum type="arabicPeriod"/>
            </a:pPr>
            <a:r>
              <a:rPr lang="ru-RU" sz="2200" b="1" dirty="0" smtClean="0">
                <a:solidFill>
                  <a:srgbClr val="4308B8"/>
                </a:solidFill>
              </a:rPr>
              <a:t>Детский сад №100 (приобретение оборудования</a:t>
            </a:r>
            <a:r>
              <a:rPr lang="ru-RU" sz="2000" b="1" dirty="0" smtClean="0">
                <a:solidFill>
                  <a:srgbClr val="4308B8"/>
                </a:solidFill>
              </a:rPr>
              <a:t>)</a:t>
            </a:r>
            <a:endParaRPr lang="ru-RU" sz="2000" b="1" dirty="0">
              <a:solidFill>
                <a:srgbClr val="4308B8"/>
              </a:solidFill>
            </a:endParaRPr>
          </a:p>
        </p:txBody>
      </p:sp>
    </p:spTree>
  </p:cSld>
  <p:clrMapOvr>
    <a:masterClrMapping/>
  </p:clrMapOvr>
  <p:transition spd="med" advTm="995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872" y="0"/>
            <a:ext cx="933487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4308B8"/>
                </a:solidFill>
              </a:rPr>
              <a:t>Приобретение компьютеров</a:t>
            </a:r>
            <a:br>
              <a:rPr lang="ru-RU" sz="3200" dirty="0" smtClean="0">
                <a:solidFill>
                  <a:srgbClr val="4308B8"/>
                </a:solidFill>
              </a:rPr>
            </a:br>
            <a:r>
              <a:rPr lang="ru-RU" sz="3200" dirty="0" smtClean="0">
                <a:solidFill>
                  <a:srgbClr val="4308B8"/>
                </a:solidFill>
              </a:rPr>
              <a:t> в библиотеку №37</a:t>
            </a:r>
            <a:endParaRPr lang="ru-RU" sz="3200" dirty="0">
              <a:solidFill>
                <a:srgbClr val="4308B8"/>
              </a:solidFill>
            </a:endParaRPr>
          </a:p>
        </p:txBody>
      </p:sp>
      <p:pic>
        <p:nvPicPr>
          <p:cNvPr id="1026" name="Picture 2" descr="https://sun9-53.userapi.com/impf/fYZZ7vwqUpZ9jUYeR2cWworY0CsJ5ZZfiy-UXA/xxIg797RG1k.jpg?size=1280x960&amp;quality=95&amp;sign=e275e40817b567c990dd3b2c48b470d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6695455" cy="5021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872" y="0"/>
            <a:ext cx="933487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4308B8"/>
                </a:solidFill>
              </a:rPr>
              <a:t>Приобретение компьютерного оборудования в школу №50</a:t>
            </a:r>
            <a:endParaRPr lang="ru-RU" sz="3200" dirty="0">
              <a:solidFill>
                <a:srgbClr val="4308B8"/>
              </a:solidFill>
            </a:endParaRPr>
          </a:p>
        </p:txBody>
      </p:sp>
      <p:pic>
        <p:nvPicPr>
          <p:cNvPr id="4" name="Рисунок 3" descr="19b5c491-3ec3-4a42-92e9-33abeab893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6684235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5239e6e-767d-4c02-937d-6359dd080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501008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872" y="0"/>
            <a:ext cx="933487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4308B8"/>
                </a:solidFill>
              </a:rPr>
              <a:t>Приобретение компьютерного оборудования в школу №73</a:t>
            </a:r>
            <a:endParaRPr lang="ru-RU" sz="3200" dirty="0">
              <a:solidFill>
                <a:srgbClr val="4308B8"/>
              </a:solidFill>
            </a:endParaRPr>
          </a:p>
        </p:txBody>
      </p:sp>
      <p:pic>
        <p:nvPicPr>
          <p:cNvPr id="6" name="Рисунок 5" descr="9d937a48-0625-4b76-971a-dc9b7d532b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8316416" cy="467798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3487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4308B8"/>
                </a:solidFill>
              </a:rPr>
              <a:t>Приобретение музыкального оборудования в школу искусств №9</a:t>
            </a:r>
            <a:endParaRPr lang="ru-RU" sz="3200" dirty="0">
              <a:solidFill>
                <a:srgbClr val="4308B8"/>
              </a:solidFill>
            </a:endParaRPr>
          </a:p>
        </p:txBody>
      </p:sp>
      <p:pic>
        <p:nvPicPr>
          <p:cNvPr id="4" name="Рисунок 3" descr="362c7343-b5ef-4e23-b8be-c58f9e119b4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717032"/>
            <a:ext cx="4032448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7e3e8e8-3871-4b79-b5f5-6561a39e4af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202070" y="2942946"/>
            <a:ext cx="2916324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709d96bc-b216-4cb8-91ce-d0c69d196be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124744"/>
            <a:ext cx="3203848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a2ffa78-88b6-4773-99d3-c02bc0895a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1124744"/>
            <a:ext cx="326436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a3a23e8a-6263-4581-a65a-f96a3b2d8c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124744"/>
            <a:ext cx="1923678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8834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effectLst/>
              </a:rPr>
              <a:t> Водопровод в Радищева </a:t>
            </a:r>
            <a:br>
              <a:rPr lang="ru-RU" sz="2800" dirty="0" smtClean="0">
                <a:solidFill>
                  <a:srgbClr val="FF0000"/>
                </a:solidFill>
                <a:effectLst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</a:rPr>
              <a:t>готовятся документы в госэкспертизу</a:t>
            </a:r>
            <a:r>
              <a:rPr lang="ru-RU" sz="36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3600" dirty="0" smtClean="0">
                <a:solidFill>
                  <a:srgbClr val="FF0000"/>
                </a:solidFill>
                <a:effectLst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</a:rPr>
              <a:t>КНС </a:t>
            </a:r>
            <a:r>
              <a:rPr lang="ru-RU" sz="2800" dirty="0" smtClean="0">
                <a:solidFill>
                  <a:srgbClr val="FF0000"/>
                </a:solidFill>
                <a:effectLst/>
              </a:rPr>
              <a:t>и ВНС для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ФОКа с бассейном и жителей ул. Кирпичная</a:t>
            </a:r>
            <a:endParaRPr lang="ru-RU" sz="280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pic>
        <p:nvPicPr>
          <p:cNvPr id="8" name="Рисунок 7" descr="ad8e0e3b-57ea-4780-8e5d-a0058597eac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628800"/>
            <a:ext cx="7704856" cy="464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 rot="21434723">
            <a:off x="4651980" y="309469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Ул. Кирпичная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19389608">
            <a:off x="4884134" y="435180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Ул. Радищева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7784" y="6093296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3114AC"/>
                </a:solidFill>
                <a:latin typeface="+mn-lt"/>
              </a:rPr>
              <a:t>Предместье Радищева</a:t>
            </a:r>
            <a:endParaRPr lang="ru-RU" sz="3200" b="1" dirty="0">
              <a:solidFill>
                <a:srgbClr val="3114AC"/>
              </a:solidFill>
              <a:latin typeface="+mn-lt"/>
            </a:endParaRPr>
          </a:p>
        </p:txBody>
      </p:sp>
    </p:spTree>
  </p:cSld>
  <p:clrMapOvr>
    <a:masterClrMapping/>
  </p:clrMapOvr>
  <p:transition spd="med" advTm="13625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908720"/>
            <a:ext cx="8676456" cy="56366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ФОК в Радищева с бассейном и многофункциональным спортивным залом.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3556" name="Прямоугольник 8"/>
          <p:cNvSpPr>
            <a:spLocks noChangeArrowheads="1"/>
          </p:cNvSpPr>
          <p:nvPr/>
        </p:nvSpPr>
        <p:spPr bwMode="auto">
          <a:xfrm>
            <a:off x="3071802" y="785794"/>
            <a:ext cx="1800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7" name="Рисунок 6" descr="56c53dc2-9b84-4974-ba01-4f0c2209cf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805573" y="3018963"/>
            <a:ext cx="299635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e8846c72-d70c-4342-a576-dd0ccfbd49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048694">
            <a:off x="5284921" y="3012631"/>
            <a:ext cx="2967203" cy="4122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1560" y="615011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114AC"/>
                </a:solidFill>
              </a:rPr>
              <a:t>Проектирование заканчивается.</a:t>
            </a:r>
          </a:p>
          <a:p>
            <a:pPr algn="ctr"/>
            <a:r>
              <a:rPr lang="ru-RU" sz="2000" b="1" dirty="0" smtClean="0">
                <a:solidFill>
                  <a:srgbClr val="3114AC"/>
                </a:solidFill>
              </a:rPr>
              <a:t> Готовятся документы </a:t>
            </a:r>
            <a:r>
              <a:rPr lang="ru-RU" sz="2000" b="1" dirty="0" smtClean="0">
                <a:solidFill>
                  <a:srgbClr val="3114AC"/>
                </a:solidFill>
              </a:rPr>
              <a:t>в госэкспертизу</a:t>
            </a:r>
            <a:endParaRPr lang="ru-RU" sz="2000" b="1" dirty="0">
              <a:solidFill>
                <a:srgbClr val="3114AC"/>
              </a:solidFill>
            </a:endParaRPr>
          </a:p>
        </p:txBody>
      </p:sp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836712"/>
            <a:ext cx="4248472" cy="2691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836712"/>
            <a:ext cx="448217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5218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834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0000"/>
                </a:solidFill>
                <a:effectLst/>
              </a:rPr>
              <a:t>ФОК в Топкинском</a:t>
            </a:r>
            <a:br>
              <a:rPr lang="ru-RU" sz="3600" dirty="0" smtClean="0">
                <a:solidFill>
                  <a:srgbClr val="FF0000"/>
                </a:solidFill>
                <a:effectLst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</a:rPr>
              <a:t>Рассматривается госэкспертизой</a:t>
            </a:r>
            <a:endParaRPr lang="ru-RU" sz="240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pic>
        <p:nvPicPr>
          <p:cNvPr id="4" name="Рисунок 3" descr="f0e8e23a-fc22-49d0-ac86-6efb4dad4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014827" y="521677"/>
            <a:ext cx="275430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e464c88-9df2-4813-b789-95f62606926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655676" y="3392996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4f565c9-b07e-44bb-8dee-9c0a7052c3e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5108060" y="3396996"/>
            <a:ext cx="2352263" cy="313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131840" y="623731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114AC"/>
                </a:solidFill>
              </a:rPr>
              <a:t>Проект. Фасады.</a:t>
            </a:r>
            <a:endParaRPr lang="ru-RU" sz="2400" b="1" dirty="0">
              <a:solidFill>
                <a:srgbClr val="3114AC"/>
              </a:solidFill>
            </a:endParaRPr>
          </a:p>
        </p:txBody>
      </p:sp>
    </p:spTree>
  </p:cSld>
  <p:clrMapOvr>
    <a:masterClrMapping/>
  </p:clrMapOvr>
  <p:transition spd="med" advTm="13906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620688"/>
            <a:ext cx="8676456" cy="56366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Школа искусств в Топкинском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3556" name="Прямоугольник 8"/>
          <p:cNvSpPr>
            <a:spLocks noChangeArrowheads="1"/>
          </p:cNvSpPr>
          <p:nvPr/>
        </p:nvSpPr>
        <p:spPr bwMode="auto">
          <a:xfrm>
            <a:off x="3131840" y="980728"/>
            <a:ext cx="1800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5301208"/>
            <a:ext cx="8388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CC"/>
                </a:solidFill>
                <a:latin typeface="+mn-lt"/>
              </a:rPr>
              <a:t>Земельный участок поставлен на кадастровый учёт, в марте будет разыгран конкурс на проектирование</a:t>
            </a:r>
            <a:endParaRPr lang="ru-RU" sz="2400" b="1" dirty="0" smtClean="0">
              <a:solidFill>
                <a:srgbClr val="3114AC"/>
              </a:solidFill>
              <a:latin typeface="+mn-lt"/>
            </a:endParaRPr>
          </a:p>
        </p:txBody>
      </p:sp>
      <p:pic>
        <p:nvPicPr>
          <p:cNvPr id="13" name="Рисунок 12" descr="IMG_3977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772816"/>
            <a:ext cx="4620074" cy="334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39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772816"/>
            <a:ext cx="413081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3922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ownloads\карта добрых дел 2024_Страница_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980728"/>
            <a:ext cx="8748464" cy="56366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Детский сад на улице Радищева, 67 на 110 мест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3114AC"/>
                </a:solidFill>
              </a:rPr>
              <a:t/>
            </a:r>
            <a:br>
              <a:rPr lang="ru-RU" sz="3600" dirty="0" smtClean="0">
                <a:solidFill>
                  <a:srgbClr val="3114AC"/>
                </a:solidFill>
              </a:rPr>
            </a:br>
            <a:endParaRPr lang="ru-RU" sz="2800" dirty="0">
              <a:solidFill>
                <a:srgbClr val="3114AC"/>
              </a:solidFill>
            </a:endParaRPr>
          </a:p>
        </p:txBody>
      </p:sp>
      <p:sp>
        <p:nvSpPr>
          <p:cNvPr id="23556" name="Прямоугольник 8"/>
          <p:cNvSpPr>
            <a:spLocks noChangeArrowheads="1"/>
          </p:cNvSpPr>
          <p:nvPr/>
        </p:nvSpPr>
        <p:spPr bwMode="auto">
          <a:xfrm>
            <a:off x="3071802" y="785794"/>
            <a:ext cx="1800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Рисунок 3" descr="IMG_1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268760"/>
            <a:ext cx="592357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861048"/>
            <a:ext cx="597666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19064" y="630932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114AC"/>
                </a:solidFill>
              </a:rPr>
              <a:t>Проект закончен, в марте будет передан в госэкспертизу</a:t>
            </a:r>
            <a:endParaRPr lang="ru-RU" sz="2000" b="1" dirty="0">
              <a:solidFill>
                <a:srgbClr val="3114AC"/>
              </a:solidFill>
            </a:endParaRPr>
          </a:p>
        </p:txBody>
      </p:sp>
    </p:spTree>
  </p:cSld>
  <p:clrMapOvr>
    <a:masterClrMapping/>
  </p:clrMapOvr>
  <p:transition spd="med" advTm="1525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676456" cy="56366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Пристрой к школе №73 для дополнительного образования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3556" name="Прямоугольник 8"/>
          <p:cNvSpPr>
            <a:spLocks noChangeArrowheads="1"/>
          </p:cNvSpPr>
          <p:nvPr/>
        </p:nvSpPr>
        <p:spPr bwMode="auto">
          <a:xfrm>
            <a:off x="3071802" y="785794"/>
            <a:ext cx="1800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7624" y="3068960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114AC"/>
                </a:solidFill>
                <a:latin typeface="+mn-lt"/>
              </a:rPr>
              <a:t>При уточнении бюджета в марте 2024, будут запланированы деньги на проект, конкурс на проектирование планируется провести до июня</a:t>
            </a:r>
            <a:endParaRPr lang="ru-RU" sz="3600" dirty="0">
              <a:solidFill>
                <a:srgbClr val="3114AC"/>
              </a:solidFill>
              <a:latin typeface="+mn-lt"/>
            </a:endParaRPr>
          </a:p>
        </p:txBody>
      </p:sp>
    </p:spTree>
  </p:cSld>
  <p:clrMapOvr>
    <a:masterClrMapping/>
  </p:clrMapOvr>
  <p:transition spd="med" advTm="13922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76456" cy="56366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Восстановление проводного городского радио в Топкинском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3556" name="Прямоугольник 8"/>
          <p:cNvSpPr>
            <a:spLocks noChangeArrowheads="1"/>
          </p:cNvSpPr>
          <p:nvPr/>
        </p:nvSpPr>
        <p:spPr bwMode="auto">
          <a:xfrm>
            <a:off x="3071802" y="785794"/>
            <a:ext cx="1800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Рисунок 5" descr="7c4a10d4-34b0-4656-9095-8189e8ee7d9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196752"/>
            <a:ext cx="3296965" cy="5285207"/>
          </a:xfrm>
          <a:prstGeom prst="rect">
            <a:avLst/>
          </a:prstGeom>
        </p:spPr>
      </p:pic>
    </p:spTree>
  </p:cSld>
  <p:clrMapOvr>
    <a:masterClrMapping/>
  </p:clrMapOvr>
  <p:transition spd="med" advTm="13922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56366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Реконструкция здания бывшего кинотеатра «Марат» и открытие в нем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Культурно-досугового</a:t>
            </a:r>
            <a:r>
              <a:rPr lang="ru-RU" sz="2800" dirty="0" smtClean="0">
                <a:solidFill>
                  <a:srgbClr val="FF0000"/>
                </a:solidFill>
              </a:rPr>
              <a:t> центра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3556" name="Прямоугольник 8"/>
          <p:cNvSpPr>
            <a:spLocks noChangeArrowheads="1"/>
          </p:cNvSpPr>
          <p:nvPr/>
        </p:nvSpPr>
        <p:spPr bwMode="auto">
          <a:xfrm>
            <a:off x="3131840" y="764704"/>
            <a:ext cx="1800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6626" name="Picture 2" descr="https://ukorenev.ru/wp-content/uploads/2023/12/IMG_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624736" cy="496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1937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Масштабные проекты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52736"/>
            <a:ext cx="9217024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u="sng" dirty="0" smtClean="0">
                <a:solidFill>
                  <a:srgbClr val="00B050"/>
                </a:solidFill>
              </a:rPr>
              <a:t>Сквер с ФОНТАНОМ в Топкинском </a:t>
            </a:r>
            <a:r>
              <a:rPr lang="ru-RU" sz="2100" b="1" dirty="0" smtClean="0">
                <a:solidFill>
                  <a:srgbClr val="3114AC"/>
                </a:solidFill>
              </a:rPr>
              <a:t>– </a:t>
            </a:r>
            <a:r>
              <a:rPr lang="ru-RU" sz="2100" b="1" dirty="0" smtClean="0">
                <a:solidFill>
                  <a:srgbClr val="FF0000"/>
                </a:solidFill>
              </a:rPr>
              <a:t>ПОСТРОЕН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Кинотеатр «Марат»</a:t>
            </a:r>
            <a:r>
              <a:rPr lang="ru-RU" sz="2100" b="1" dirty="0" smtClean="0">
                <a:solidFill>
                  <a:srgbClr val="00B050"/>
                </a:solidFill>
              </a:rPr>
              <a:t> </a:t>
            </a:r>
            <a:r>
              <a:rPr lang="ru-RU" sz="2100" b="1" dirty="0" smtClean="0">
                <a:solidFill>
                  <a:srgbClr val="3114AC"/>
                </a:solidFill>
              </a:rPr>
              <a:t>– </a:t>
            </a:r>
            <a:r>
              <a:rPr lang="ru-RU" sz="2100" b="1" dirty="0" smtClean="0">
                <a:solidFill>
                  <a:srgbClr val="FF0000"/>
                </a:solidFill>
              </a:rPr>
              <a:t>ОТКРЫЛСЯ</a:t>
            </a:r>
            <a:r>
              <a:rPr lang="ru-RU" sz="2100" b="1" dirty="0" smtClean="0">
                <a:solidFill>
                  <a:srgbClr val="3114AC"/>
                </a:solidFill>
              </a:rPr>
              <a:t> Культурно-досуговый центр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Проводное радио</a:t>
            </a:r>
            <a:r>
              <a:rPr lang="ru-RU" sz="2100" b="1" dirty="0" smtClean="0">
                <a:solidFill>
                  <a:srgbClr val="00B050"/>
                </a:solidFill>
              </a:rPr>
              <a:t> </a:t>
            </a:r>
            <a:r>
              <a:rPr lang="ru-RU" sz="2100" dirty="0" smtClean="0">
                <a:solidFill>
                  <a:srgbClr val="4308B8"/>
                </a:solidFill>
              </a:rPr>
              <a:t>-</a:t>
            </a:r>
            <a:r>
              <a:rPr lang="ru-RU" sz="2100" b="1" dirty="0" smtClean="0">
                <a:solidFill>
                  <a:srgbClr val="4308B8"/>
                </a:solidFill>
              </a:rPr>
              <a:t> </a:t>
            </a:r>
            <a:r>
              <a:rPr lang="ru-RU" sz="2100" b="1" dirty="0" smtClean="0">
                <a:solidFill>
                  <a:srgbClr val="FF0000"/>
                </a:solidFill>
              </a:rPr>
              <a:t>ВОССТАНОВЛЕНО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Лестница на ул. Первомайская</a:t>
            </a:r>
            <a:r>
              <a:rPr lang="ru-RU" sz="2100" b="1" dirty="0" smtClean="0">
                <a:solidFill>
                  <a:srgbClr val="FF0000"/>
                </a:solidFill>
              </a:rPr>
              <a:t> </a:t>
            </a:r>
            <a:r>
              <a:rPr lang="ru-RU" sz="2100" b="1" dirty="0" smtClean="0">
                <a:solidFill>
                  <a:srgbClr val="4308B8"/>
                </a:solidFill>
              </a:rPr>
              <a:t>- </a:t>
            </a:r>
            <a:r>
              <a:rPr lang="ru-RU" sz="2100" b="1" dirty="0" smtClean="0">
                <a:solidFill>
                  <a:srgbClr val="FF0000"/>
                </a:solidFill>
              </a:rPr>
              <a:t>ПОСТРОЕНА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Детско-спортивный комплекс на Г. Трескина</a:t>
            </a:r>
            <a:r>
              <a:rPr lang="ru-RU" sz="2100" b="1" dirty="0" smtClean="0">
                <a:solidFill>
                  <a:srgbClr val="00B050"/>
                </a:solidFill>
              </a:rPr>
              <a:t> </a:t>
            </a:r>
            <a:r>
              <a:rPr lang="ru-RU" sz="2100" b="1" dirty="0" smtClean="0">
                <a:solidFill>
                  <a:srgbClr val="4308B8"/>
                </a:solidFill>
              </a:rPr>
              <a:t>- </a:t>
            </a:r>
            <a:r>
              <a:rPr lang="ru-RU" sz="2100" b="1" dirty="0" smtClean="0">
                <a:solidFill>
                  <a:srgbClr val="FF0000"/>
                </a:solidFill>
              </a:rPr>
              <a:t>ПОСТРОЕН</a:t>
            </a:r>
            <a:endParaRPr lang="ru-RU" sz="2100" b="1" u="sng" dirty="0" smtClean="0">
              <a:solidFill>
                <a:srgbClr val="FF0000"/>
              </a:solidFill>
            </a:endParaRP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Развязка на Карбышева </a:t>
            </a:r>
            <a:r>
              <a:rPr lang="ru-RU" sz="2100" b="1" dirty="0" smtClean="0">
                <a:solidFill>
                  <a:srgbClr val="4308B8"/>
                </a:solidFill>
              </a:rPr>
              <a:t>– </a:t>
            </a:r>
            <a:r>
              <a:rPr lang="ru-RU" sz="2100" b="1" u="sng" dirty="0" smtClean="0">
                <a:solidFill>
                  <a:srgbClr val="FF0000"/>
                </a:solidFill>
              </a:rPr>
              <a:t>ПОСТРОЕНА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Ремонт ул. Шевцова </a:t>
            </a:r>
            <a:r>
              <a:rPr lang="ru-RU" sz="2100" b="1" dirty="0" smtClean="0">
                <a:solidFill>
                  <a:srgbClr val="4308B8"/>
                </a:solidFill>
              </a:rPr>
              <a:t>- </a:t>
            </a:r>
            <a:r>
              <a:rPr lang="ru-RU" sz="2100" b="1" dirty="0" smtClean="0">
                <a:solidFill>
                  <a:srgbClr val="FF0000"/>
                </a:solidFill>
              </a:rPr>
              <a:t>ПРОВЕДЕН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Детский сад в Радищева</a:t>
            </a:r>
            <a:r>
              <a:rPr lang="ru-RU" sz="2100" b="1" dirty="0" smtClean="0">
                <a:solidFill>
                  <a:srgbClr val="FF0000"/>
                </a:solidFill>
              </a:rPr>
              <a:t> </a:t>
            </a:r>
            <a:r>
              <a:rPr lang="ru-RU" sz="2100" b="1" dirty="0" smtClean="0">
                <a:solidFill>
                  <a:srgbClr val="3114AC"/>
                </a:solidFill>
              </a:rPr>
              <a:t>– проект закончен, передан в госэкспертизу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ФОК в Топкинском</a:t>
            </a:r>
            <a:r>
              <a:rPr lang="ru-RU" sz="2100" b="1" dirty="0" smtClean="0">
                <a:solidFill>
                  <a:srgbClr val="00B050"/>
                </a:solidFill>
              </a:rPr>
              <a:t> </a:t>
            </a:r>
            <a:r>
              <a:rPr lang="ru-RU" sz="2100" b="1" dirty="0" smtClean="0">
                <a:solidFill>
                  <a:srgbClr val="3114AC"/>
                </a:solidFill>
              </a:rPr>
              <a:t>– рассматривается госэкспертизой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ФОК в Радищева</a:t>
            </a:r>
            <a:r>
              <a:rPr lang="ru-RU" sz="2100" b="1" dirty="0" smtClean="0">
                <a:solidFill>
                  <a:srgbClr val="00B050"/>
                </a:solidFill>
              </a:rPr>
              <a:t> </a:t>
            </a:r>
            <a:r>
              <a:rPr lang="ru-RU" sz="2100" b="1" dirty="0" smtClean="0">
                <a:solidFill>
                  <a:srgbClr val="3114AC"/>
                </a:solidFill>
              </a:rPr>
              <a:t>– проект заканчивается, передается в госэкспертизу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Пристрой к школе №73</a:t>
            </a:r>
            <a:r>
              <a:rPr lang="ru-RU" sz="2100" b="1" dirty="0" smtClean="0">
                <a:solidFill>
                  <a:srgbClr val="00B050"/>
                </a:solidFill>
              </a:rPr>
              <a:t> </a:t>
            </a:r>
            <a:r>
              <a:rPr lang="ru-RU" sz="2100" b="1" dirty="0" smtClean="0">
                <a:solidFill>
                  <a:srgbClr val="3114AC"/>
                </a:solidFill>
              </a:rPr>
              <a:t>– конкурс на проектирование планируется провести до июня 2024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Школа искусств </a:t>
            </a:r>
            <a:r>
              <a:rPr lang="ru-RU" sz="2100" b="1" dirty="0" smtClean="0">
                <a:solidFill>
                  <a:srgbClr val="3114AC"/>
                </a:solidFill>
              </a:rPr>
              <a:t>– начало проектирования в марте 2024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КНС и ВНС в Радищева</a:t>
            </a:r>
            <a:r>
              <a:rPr lang="ru-RU" sz="2100" b="1" dirty="0" smtClean="0">
                <a:solidFill>
                  <a:srgbClr val="00B050"/>
                </a:solidFill>
              </a:rPr>
              <a:t> </a:t>
            </a:r>
            <a:r>
              <a:rPr lang="ru-RU" sz="2100" b="1" dirty="0" smtClean="0">
                <a:solidFill>
                  <a:srgbClr val="3114AC"/>
                </a:solidFill>
              </a:rPr>
              <a:t>– оформляются документы на госэкспертизу </a:t>
            </a:r>
          </a:p>
          <a:p>
            <a:r>
              <a:rPr lang="ru-RU" sz="2100" b="1" u="sng" dirty="0" smtClean="0">
                <a:solidFill>
                  <a:srgbClr val="00B050"/>
                </a:solidFill>
              </a:rPr>
              <a:t>Маратовская развязка</a:t>
            </a:r>
            <a:r>
              <a:rPr lang="ru-RU" sz="2100" b="1" dirty="0" smtClean="0">
                <a:solidFill>
                  <a:srgbClr val="00B050"/>
                </a:solidFill>
              </a:rPr>
              <a:t> </a:t>
            </a:r>
            <a:r>
              <a:rPr lang="ru-RU" sz="2100" b="1" dirty="0" smtClean="0">
                <a:solidFill>
                  <a:srgbClr val="3114AC"/>
                </a:solidFill>
              </a:rPr>
              <a:t>– начало проектирования в 2024 году</a:t>
            </a:r>
          </a:p>
          <a:p>
            <a:endParaRPr lang="ru-RU" sz="2100" b="1" dirty="0" smtClean="0">
              <a:solidFill>
                <a:srgbClr val="3114AC"/>
              </a:solidFill>
            </a:endParaRPr>
          </a:p>
          <a:p>
            <a:endParaRPr lang="ru-RU" sz="2100" b="1" dirty="0" smtClean="0">
              <a:solidFill>
                <a:srgbClr val="3114AC"/>
              </a:solidFill>
            </a:endParaRPr>
          </a:p>
          <a:p>
            <a:endParaRPr lang="ru-RU" sz="2400" b="1" dirty="0">
              <a:solidFill>
                <a:srgbClr val="3114AC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Мероприятия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4708525"/>
          </a:xfrm>
        </p:spPr>
        <p:txBody>
          <a:bodyPr/>
          <a:lstStyle/>
          <a:p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/>
              <a:t> </a:t>
            </a:r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b="1" dirty="0" smtClean="0">
                <a:solidFill>
                  <a:srgbClr val="4308B8"/>
                </a:solidFill>
              </a:rPr>
              <a:t>1.  Поздравление с Днем защитника Отечества и Международным женским днем в школе №50 и №73</a:t>
            </a:r>
          </a:p>
          <a:p>
            <a:r>
              <a:rPr lang="ru-RU" sz="2000" b="1" dirty="0" smtClean="0">
                <a:solidFill>
                  <a:srgbClr val="4308B8"/>
                </a:solidFill>
              </a:rPr>
              <a:t>2. Праздничный концерт, посвященный Дню Победы в школе №50. Полевая Кухня в микрорайоне Топкинский и предместье Радищева. </a:t>
            </a:r>
          </a:p>
          <a:p>
            <a:r>
              <a:rPr lang="ru-RU" sz="2000" b="1" dirty="0" smtClean="0">
                <a:solidFill>
                  <a:srgbClr val="4308B8"/>
                </a:solidFill>
              </a:rPr>
              <a:t>3. Детские праздники «Дарите детям тепло своих сердец» в Топкинском,  на Губернатора Трескина, 30/16, Чапаева, 109 и на ул. Спартаковская, 4.</a:t>
            </a:r>
            <a:endParaRPr lang="ru-RU" sz="2000" dirty="0" smtClean="0">
              <a:solidFill>
                <a:srgbClr val="4308B8"/>
              </a:solidFill>
            </a:endParaRPr>
          </a:p>
          <a:p>
            <a:r>
              <a:rPr lang="ru-RU" sz="2000" b="1" dirty="0" smtClean="0">
                <a:solidFill>
                  <a:srgbClr val="4308B8"/>
                </a:solidFill>
              </a:rPr>
              <a:t>4. Веселые старты! Спорт – в каждый двор! На хоккейном корте в микрорайоне Топкинский, 10, на спортивной площадке на  ул. Губернатора Трескина, 30/16, на спортивной площадке на ул. Кирпичная, 151</a:t>
            </a:r>
            <a:endParaRPr lang="ru-RU" sz="2000" dirty="0" smtClean="0">
              <a:solidFill>
                <a:srgbClr val="4308B8"/>
              </a:solidFill>
            </a:endParaRPr>
          </a:p>
          <a:p>
            <a:r>
              <a:rPr lang="ru-RU" sz="2000" b="1" dirty="0" smtClean="0">
                <a:solidFill>
                  <a:srgbClr val="4308B8"/>
                </a:solidFill>
              </a:rPr>
              <a:t>5. Детский праздник «Ура! Каникулы!» на улице Нестерова, 20</a:t>
            </a:r>
          </a:p>
          <a:p>
            <a:r>
              <a:rPr lang="ru-RU" sz="2000" b="1" dirty="0" smtClean="0">
                <a:solidFill>
                  <a:srgbClr val="4308B8"/>
                </a:solidFill>
              </a:rPr>
              <a:t>6. Поздравление с Днем пожилого человека на праздничных концертах в школах №50, №73, №3.</a:t>
            </a:r>
            <a:endParaRPr lang="ru-RU" sz="2000" dirty="0" smtClean="0">
              <a:solidFill>
                <a:srgbClr val="4308B8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Мероприятия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0"/>
            <a:ext cx="8229600" cy="4708525"/>
          </a:xfrm>
        </p:spPr>
        <p:txBody>
          <a:bodyPr/>
          <a:lstStyle/>
          <a:p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/>
              <a:t> </a:t>
            </a:r>
            <a:endParaRPr lang="ru-RU" sz="2000" dirty="0" smtClean="0">
              <a:solidFill>
                <a:srgbClr val="0066CC"/>
              </a:solidFill>
            </a:endParaRPr>
          </a:p>
          <a:p>
            <a:endParaRPr lang="ru-RU" sz="16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4308B8"/>
                </a:solidFill>
              </a:rPr>
              <a:t>7. Вручение стипендии депутата одаренным ученикам школы искусств №9 </a:t>
            </a:r>
            <a:endParaRPr lang="ru-RU" sz="2000" dirty="0" smtClean="0">
              <a:solidFill>
                <a:srgbClr val="4308B8"/>
              </a:solidFill>
            </a:endParaRPr>
          </a:p>
          <a:p>
            <a:r>
              <a:rPr lang="ru-RU" sz="2000" b="1" dirty="0" smtClean="0">
                <a:solidFill>
                  <a:srgbClr val="4308B8"/>
                </a:solidFill>
              </a:rPr>
              <a:t>Вручается с 2013 года, ежегодно, в трех номинациях: музыкальное, хореографическое и художественное отделения.</a:t>
            </a:r>
            <a:endParaRPr lang="ru-RU" sz="2000" dirty="0" smtClean="0">
              <a:solidFill>
                <a:srgbClr val="4308B8"/>
              </a:solidFill>
            </a:endParaRPr>
          </a:p>
          <a:p>
            <a:r>
              <a:rPr lang="ru-RU" sz="2000" b="1" dirty="0" smtClean="0">
                <a:solidFill>
                  <a:srgbClr val="4308B8"/>
                </a:solidFill>
              </a:rPr>
              <a:t>8. Участие в проведении праздников «Открытие новогодней елки» с вручением подарков в микрорайоне Топкинский и предместье Радищева.</a:t>
            </a:r>
            <a:endParaRPr lang="ru-RU" sz="2000" dirty="0" smtClean="0">
              <a:solidFill>
                <a:srgbClr val="4308B8"/>
              </a:solidFill>
            </a:endParaRPr>
          </a:p>
          <a:p>
            <a:r>
              <a:rPr lang="ru-RU" sz="2000" b="1" dirty="0" smtClean="0">
                <a:solidFill>
                  <a:srgbClr val="4308B8"/>
                </a:solidFill>
              </a:rPr>
              <a:t>9. Поздравление юбиляров с вручением подарков</a:t>
            </a:r>
          </a:p>
          <a:p>
            <a:r>
              <a:rPr lang="ru-RU" sz="2000" b="1" dirty="0" smtClean="0">
                <a:solidFill>
                  <a:srgbClr val="4308B8"/>
                </a:solidFill>
              </a:rPr>
              <a:t>10. Открытие хоккейного сезона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404664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Поздравление с Днем защитника Отечества и Международным женским днем в школе №50 и №73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6324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2713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3" name="Picture 3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21088"/>
            <a:ext cx="3312368" cy="2381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2" name="Picture 2" descr="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149080"/>
            <a:ext cx="3336269" cy="250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1" name="Picture 1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556792"/>
            <a:ext cx="335325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-539750" y="2695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4943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-539750" y="7639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Праздничный концерт, посвященный Дню Победы в школе №50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-539750" y="2695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-539750" y="7639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176464" cy="3290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2856"/>
            <a:ext cx="4380437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548680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Полевая Кухня в микрорайоне Топкинский и предместье Радищева.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-539750" y="2695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-539750" y="7639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204864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1499"/>
            <a:ext cx="4320480" cy="324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115616" y="55172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Мкр. Топкинский</a:t>
            </a:r>
            <a:endParaRPr lang="ru-RU" b="1" dirty="0">
              <a:solidFill>
                <a:srgbClr val="4308B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55172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Чапаева, 109</a:t>
            </a:r>
            <a:endParaRPr lang="ru-RU" b="1" dirty="0">
              <a:solidFill>
                <a:srgbClr val="4308B8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32" y="332656"/>
            <a:ext cx="8712968" cy="936104"/>
          </a:xfrm>
          <a:ln>
            <a:noFill/>
          </a:ln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Благоустройство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Асфальтирование дорог:</a:t>
            </a:r>
            <a:endParaRPr lang="ru-RU" sz="2800" dirty="0">
              <a:ln>
                <a:solidFill>
                  <a:srgbClr val="0070C0"/>
                </a:solidFill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2"/>
          </p:nvPr>
        </p:nvGraphicFramePr>
        <p:xfrm>
          <a:off x="323528" y="1412776"/>
          <a:ext cx="860444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 advTm="5549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188640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Детский праздник «Дарите детям тепло своих сердец»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648866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Чапаева, 109</a:t>
            </a:r>
            <a:endParaRPr lang="ru-RU" b="1" dirty="0">
              <a:solidFill>
                <a:srgbClr val="4308B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36450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Мкр. Топкинский</a:t>
            </a:r>
            <a:endParaRPr lang="ru-RU" b="1" dirty="0">
              <a:solidFill>
                <a:srgbClr val="4308B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6" y="40050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М. Топкинский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 descr="https://ukorenev.ru/wp-content/uploads/2023/05/54693f1f-b644-468f-aa27-06ea54abac2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24744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https://ukorenev.ru/wp-content/uploads/2023/05/IMG_61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345638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https://ukorenev.ru/wp-content/uploads/2023/05/IMG_62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05064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4535488" y="364502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Губернатора Трескина, 30/16</a:t>
            </a:r>
            <a:endParaRPr lang="ru-RU" b="1" dirty="0">
              <a:solidFill>
                <a:srgbClr val="4308B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4048" y="648866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Спартаковская, 4</a:t>
            </a:r>
            <a:endParaRPr lang="ru-RU" b="1" dirty="0">
              <a:solidFill>
                <a:srgbClr val="4308B8"/>
              </a:solidFill>
            </a:endParaRPr>
          </a:p>
        </p:txBody>
      </p:sp>
      <p:pic>
        <p:nvPicPr>
          <p:cNvPr id="2050" name="Picture 2" descr="C:\Users\User\Desktop\2023\ддтсс\IMG_5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96752"/>
            <a:ext cx="345638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66CC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Веселые старты! Спорт – в каждый двор!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36450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4308B8"/>
                </a:solidFill>
              </a:rPr>
              <a:t>Мкн</a:t>
            </a:r>
            <a:r>
              <a:rPr lang="ru-RU" b="1" dirty="0" smtClean="0">
                <a:solidFill>
                  <a:srgbClr val="4308B8"/>
                </a:solidFill>
              </a:rPr>
              <a:t>. Топкинский</a:t>
            </a:r>
            <a:endParaRPr lang="ru-RU" b="1" dirty="0">
              <a:solidFill>
                <a:srgbClr val="4308B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5488" y="364502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Губернатора Трескина, 30/16</a:t>
            </a:r>
            <a:endParaRPr lang="ru-RU" b="1" dirty="0">
              <a:solidFill>
                <a:srgbClr val="4308B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7824" y="648866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Кирпичная, 151</a:t>
            </a:r>
            <a:endParaRPr lang="ru-RU" b="1" dirty="0">
              <a:solidFill>
                <a:srgbClr val="4308B8"/>
              </a:solidFill>
            </a:endParaRPr>
          </a:p>
        </p:txBody>
      </p:sp>
      <p:pic>
        <p:nvPicPr>
          <p:cNvPr id="12" name="Рисунок 11" descr="https://ukorenev.ru/wp-content/uploads/2023/06/1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5283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https://ukorenev.ru/wp-content/uploads/2023/06/7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2736"/>
            <a:ext cx="367240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https://ukorenev.ru/wp-content/uploads/2023/07/4-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05064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https://ukorenev.ru/wp-content/uploads/2023/07/2-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05064"/>
            <a:ext cx="367240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260648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Детский праздник «Ура! Каникулы!»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7824" y="55172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Ул. Нестерова, 20</a:t>
            </a:r>
            <a:endParaRPr lang="ru-RU" b="1" dirty="0">
              <a:solidFill>
                <a:srgbClr val="4308B8"/>
              </a:solidFill>
            </a:endParaRPr>
          </a:p>
        </p:txBody>
      </p:sp>
      <p:pic>
        <p:nvPicPr>
          <p:cNvPr id="10" name="Рисунок 9" descr="https://ukorenev.ru/wp-content/uploads/2023/06/1-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17646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ukorenev.ru/wp-content/uploads/2023/06/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417646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260648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https://ukorenev.ru/wp-content/uploads/2023/06/IMG_64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06489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3528" y="188640"/>
            <a:ext cx="88204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Награждение учеников школы №3, принявших участие в научно-практических конференциях.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260648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60648"/>
            <a:ext cx="88204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Поздравление учеников школы №73 с Днем знаний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https://ukorenev.ru/wp-content/uploads/2023/09/1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20080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2232" y="0"/>
            <a:ext cx="9346232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Поздравление с Днем пожилого человека на праздничных концертах в школах №50, №73, №3.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https://ukorenev.ru/wp-content/uploads/2023/10/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861048"/>
            <a:ext cx="252028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ukorenev.ru/wp-content/uploads/2023/10/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861048"/>
            <a:ext cx="2448272" cy="283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ukorenev.ru/wp-content/uploads/2023/10/44a1998e-5ad5-4b5e-a5ca-b105207b465a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61048"/>
            <a:ext cx="259228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ukorenev.ru/wp-content/uploads/2023/10/6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908720"/>
            <a:ext cx="244827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s://ukorenev.ru/wp-content/uploads/2023/10/5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908720"/>
            <a:ext cx="25202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s://ukorenev.ru/wp-content/uploads/2023/10/2-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908720"/>
            <a:ext cx="259228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908720"/>
            <a:ext cx="8949680" cy="90872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Вручение стипендии депутата одаренным ученикам школы искусств №9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Вручается с 2013 года, ежегодно, в трех номинациях в музыкальном, хореографическом и художественном отделении.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7410" name="Picture 2" descr="https://ukorenev.ru/wp-content/uploads/2023/12/1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8445638" cy="43924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Участие в проведении праздников «Открытие новогодней ёлки» с вручением подарков в микрорайоне Топкинский и предместье Радищева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https://ukorenev.ru/wp-content/uploads/2023/1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759279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https://ukorenev.ru/wp-content/uploads/2023/12/IMG_0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4267200" cy="32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Открытие хоккейного сезона 2023-2024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7586" name="Picture 2" descr="https://ukorenev.ru/wp-content/uploads/2023/12/1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992888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260648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Поздравление активных жителей </a:t>
            </a:r>
            <a:r>
              <a:rPr lang="ru-RU" sz="3200" dirty="0" err="1" smtClean="0">
                <a:solidFill>
                  <a:srgbClr val="FF0000"/>
                </a:solidFill>
              </a:rPr>
              <a:t>мкр.Топкинский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3314" name="Picture 2" descr="https://ukorenev.ru/wp-content/uploads/2023/12/%D0%9E%D0%B1%D0%BB%D0%BE%D0%B6%D0%BA%D0%B0-sca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984776" cy="523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Освещение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 Поздравление юбиляров с вручением подарков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5c4a2499-7a13-4d78-9b77-0c945e861f8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295232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efe3d73-b46d-4fac-8837-0da596cbc27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44208" y="1340768"/>
            <a:ext cx="252028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ukorenev.ru/wp-content/uploads/2023/10/10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340768"/>
            <a:ext cx="295232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332656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Совещания с представителями городской администрации и жителями округа №21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427984" y="5229200"/>
            <a:ext cx="47160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rgbClr val="4308B8"/>
                </a:solidFill>
              </a:rPr>
              <a:t>Совещание по продолжению строительства сквера в микрорайоне Топкинский (3-я очередь)</a:t>
            </a:r>
            <a:endParaRPr lang="ru-RU" sz="1600" dirty="0">
              <a:solidFill>
                <a:srgbClr val="4308B8"/>
              </a:solidFill>
            </a:endParaRPr>
          </a:p>
        </p:txBody>
      </p:sp>
      <p:pic>
        <p:nvPicPr>
          <p:cNvPr id="13" name="Рисунок 12" descr="https://ukorenev.ru/wp-content/uploads/2023/02/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988840"/>
            <a:ext cx="433920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71600" y="5301208"/>
            <a:ext cx="3816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rgbClr val="4308B8"/>
                </a:solidFill>
              </a:rPr>
              <a:t>Совещание по транспорту</a:t>
            </a:r>
            <a:endParaRPr lang="ru-RU" sz="1600" b="1" dirty="0">
              <a:solidFill>
                <a:srgbClr val="4308B8"/>
              </a:solidFill>
            </a:endParaRPr>
          </a:p>
        </p:txBody>
      </p:sp>
      <p:pic>
        <p:nvPicPr>
          <p:cNvPr id="7" name="Рисунок 6" descr="IMG_45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88840"/>
            <a:ext cx="4032448" cy="3245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332656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Выездные совещания с представителями городской администрации и жителями округа №21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https://ukorenev.ru/wp-content/uploads/2023/01/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844824"/>
            <a:ext cx="426720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148064" y="5229200"/>
            <a:ext cx="38164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308B8"/>
                </a:solidFill>
              </a:rPr>
              <a:t>Контроль хода работ Культурно-досугового центра «Марат»</a:t>
            </a:r>
            <a:endParaRPr lang="ru-RU" sz="1600" dirty="0">
              <a:solidFill>
                <a:srgbClr val="4308B8"/>
              </a:solidFill>
            </a:endParaRPr>
          </a:p>
        </p:txBody>
      </p:sp>
      <p:pic>
        <p:nvPicPr>
          <p:cNvPr id="11" name="Рисунок 10" descr="https://ukorenev.ru/wp-content/uploads/2023/05/3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426720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11560" y="5106089"/>
            <a:ext cx="40679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308B8"/>
                </a:solidFill>
              </a:rPr>
              <a:t>Контроль проведения работ реконструкции тепловых сетей в мкр. Топкинский</a:t>
            </a:r>
            <a:endParaRPr lang="ru-RU" sz="1600" dirty="0">
              <a:solidFill>
                <a:srgbClr val="4308B8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332656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Выездные совещания с представителями городской администрации и жителями округа №21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619672" y="5301208"/>
            <a:ext cx="65527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rgbClr val="4308B8"/>
                </a:solidFill>
              </a:rPr>
              <a:t> Контроль работ внутриквартального благоустройства.</a:t>
            </a:r>
            <a:endParaRPr lang="ru-RU" sz="1600" dirty="0">
              <a:solidFill>
                <a:srgbClr val="4308B8"/>
              </a:solidFill>
            </a:endParaRPr>
          </a:p>
        </p:txBody>
      </p:sp>
      <p:pic>
        <p:nvPicPr>
          <p:cNvPr id="10" name="Рисунок 9" descr="https://ukorenev.ru/wp-content/uploads/2023/06/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700808"/>
            <a:ext cx="426720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7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72816"/>
            <a:ext cx="400373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03648" y="47251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114AC"/>
                </a:solidFill>
              </a:rPr>
              <a:t>Мкр. Топкинский</a:t>
            </a:r>
            <a:endParaRPr lang="ru-RU" b="1" dirty="0">
              <a:solidFill>
                <a:srgbClr val="3114A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4725144"/>
            <a:ext cx="2225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3114AC"/>
                </a:solidFill>
              </a:rPr>
              <a:t>Предм</a:t>
            </a:r>
            <a:r>
              <a:rPr lang="ru-RU" b="1" dirty="0" smtClean="0">
                <a:solidFill>
                  <a:srgbClr val="3114AC"/>
                </a:solidFill>
              </a:rPr>
              <a:t>. Радищева</a:t>
            </a:r>
            <a:endParaRPr lang="ru-RU" b="1" dirty="0">
              <a:solidFill>
                <a:srgbClr val="3114AC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332656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Выездные совещания с представителями городской администрации и жителями округа №21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971600" y="4941168"/>
            <a:ext cx="7272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308B8"/>
                </a:solidFill>
              </a:rPr>
              <a:t>Выездное совещание по вопросу подтопления жителей </a:t>
            </a:r>
          </a:p>
          <a:p>
            <a:pPr algn="ctr"/>
            <a:r>
              <a:rPr lang="ru-RU" sz="1600" b="1" dirty="0" smtClean="0">
                <a:solidFill>
                  <a:srgbClr val="4308B8"/>
                </a:solidFill>
              </a:rPr>
              <a:t>на ул. Первомайская и ул. Яковлева</a:t>
            </a:r>
            <a:endParaRPr lang="ru-RU" sz="1600" dirty="0">
              <a:solidFill>
                <a:srgbClr val="4308B8"/>
              </a:solidFill>
            </a:endParaRPr>
          </a:p>
        </p:txBody>
      </p:sp>
      <p:pic>
        <p:nvPicPr>
          <p:cNvPr id="8" name="Рисунок 7" descr="https://ukorenev.ru/wp-content/uploads/2023/07/1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ukorenev.ru/wp-content/uploads/2023/07/4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332656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Выездные совещания с представителями городской администрации и жителями округа №21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5013176"/>
            <a:ext cx="4608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308B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Выездное совещание по благоустройству сквера в микрорайоне Топкинский.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4308B8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ukorenev.ru/wp-content/uploads/2023/08/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ttps://ukorenev.ru/wp-content/uploads/2023/11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44824"/>
            <a:ext cx="4032447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76056" y="5013176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308B8"/>
                </a:solidFill>
              </a:rPr>
              <a:t>Выездное совещание по реконструкции сквера в мкр. Топкинский</a:t>
            </a:r>
            <a:endParaRPr lang="ru-RU" sz="1600" b="1" dirty="0">
              <a:solidFill>
                <a:srgbClr val="4308B8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332656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Выездные совещания с представителями городской администрации и жителями округа №21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6237312"/>
            <a:ext cx="701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4308B8"/>
                </a:solidFill>
              </a:rPr>
              <a:t>Пробное включение фонтана на сквере в мкр. Топкинский</a:t>
            </a:r>
            <a:endParaRPr lang="ru-RU" dirty="0">
              <a:solidFill>
                <a:srgbClr val="4308B8"/>
              </a:solidFill>
            </a:endParaRPr>
          </a:p>
        </p:txBody>
      </p:sp>
      <p:pic>
        <p:nvPicPr>
          <p:cNvPr id="4098" name="Picture 2" descr="https://ukorenev.ru/wp-content/uploads/2023/10/4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6408712" cy="480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765175"/>
            <a:ext cx="8229600" cy="470852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3600" b="1" dirty="0" smtClean="0"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Многое было бы невозможно сделать без Вашей инициативы и настойчивости, поддержки ТОСов, активных граждан и ветеранов!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3600" b="1" dirty="0" smtClean="0"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Благодарность Вам!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МЫ – СИЛА!</a:t>
            </a:r>
          </a:p>
          <a:p>
            <a:pPr eaLnBrk="1" hangingPunct="1"/>
            <a:endParaRPr lang="ru-RU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72819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dirty="0" smtClean="0">
                <a:solidFill>
                  <a:srgbClr val="3114AC"/>
                </a:solidFill>
              </a:rPr>
              <a:t>Спасибо за внимание!</a:t>
            </a:r>
            <a:br>
              <a:rPr lang="ru-RU" sz="6600" dirty="0" smtClean="0">
                <a:solidFill>
                  <a:srgbClr val="3114AC"/>
                </a:solidFill>
              </a:rPr>
            </a:br>
            <a:r>
              <a:rPr lang="ru-RU" sz="6600" dirty="0" smtClean="0">
                <a:solidFill>
                  <a:srgbClr val="3114AC"/>
                </a:solidFill>
              </a:rPr>
              <a:t>Жду Ваших вопросов!</a:t>
            </a:r>
            <a:endParaRPr lang="ru-RU" sz="6600" dirty="0">
              <a:solidFill>
                <a:srgbClr val="3114AC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208605" y="0"/>
            <a:ext cx="893539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о депутатской деятельности:</a:t>
            </a:r>
          </a:p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sz="2800" b="1" dirty="0" smtClean="0"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b="1" dirty="0"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официальном сайте: </a:t>
            </a:r>
            <a:r>
              <a:rPr lang="en-US" sz="2800" b="1" dirty="0"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ukorenev.ru</a:t>
            </a:r>
            <a:r>
              <a:rPr lang="ru-RU" sz="2800" b="1" dirty="0"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Содержимое 6" descr="Рисунок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8224552" cy="4824536"/>
          </a:xfrm>
        </p:spPr>
      </p:pic>
    </p:spTree>
  </p:cSld>
  <p:clrMapOvr>
    <a:masterClrMapping/>
  </p:clrMapOvr>
  <p:transition spd="med" advTm="7172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Внутриквартальное благоустройство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3114AC"/>
                </a:solidFill>
              </a:rPr>
              <a:t>ремонт дворов, тротуары, подпорные стены</a:t>
            </a:r>
            <a:endParaRPr lang="ru-RU" sz="3600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32040" y="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Телеграмм </a:t>
            </a:r>
            <a:r>
              <a:rPr lang="en-US" sz="2400" b="1" dirty="0" smtClean="0"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канал</a:t>
            </a:r>
            <a:endParaRPr lang="ru-RU" sz="2400" b="1" dirty="0">
              <a:solidFill>
                <a:srgbClr val="43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350100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VK</a:t>
            </a:r>
            <a:endParaRPr lang="ru-RU" sz="2400" b="1" dirty="0">
              <a:solidFill>
                <a:srgbClr val="43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_39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476673"/>
            <a:ext cx="2740805" cy="3024336"/>
          </a:xfrm>
          <a:prstGeom prst="rect">
            <a:avLst/>
          </a:prstGeom>
        </p:spPr>
      </p:pic>
      <p:pic>
        <p:nvPicPr>
          <p:cNvPr id="11" name="Рисунок 10" descr="IMG_39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861048"/>
            <a:ext cx="3024336" cy="2835696"/>
          </a:xfrm>
          <a:prstGeom prst="rect">
            <a:avLst/>
          </a:prstGeom>
        </p:spPr>
      </p:pic>
      <p:pic>
        <p:nvPicPr>
          <p:cNvPr id="58370" name="Picture 2" descr="https://ok.ru/web-api/qrcode/LOGIN_MAIN/zbjuj92SsdIZSUQw58boAsuFIJWIdAbLCwSkQmQFjcg3YPmdphrR4CjWD9n5xJF64kuU23G1XpgEyVeOuIPQnDjrnodAd7vUxNkYqXrSOzhbcu1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933056"/>
            <a:ext cx="2736304" cy="273630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76056" y="350100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3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Одноклассники</a:t>
            </a:r>
            <a:endParaRPr lang="ru-RU" sz="2400" b="1" dirty="0">
              <a:solidFill>
                <a:srgbClr val="43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qr-cod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476672"/>
            <a:ext cx="3024336" cy="30243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528" y="0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308B8"/>
                </a:solidFill>
              </a:rPr>
              <a:t>Группа Радищева в </a:t>
            </a:r>
            <a:r>
              <a:rPr lang="en-US" sz="2400" b="1" dirty="0" smtClean="0">
                <a:solidFill>
                  <a:srgbClr val="4308B8"/>
                </a:solidFill>
              </a:rPr>
              <a:t>Viber</a:t>
            </a:r>
            <a:endParaRPr lang="ru-RU" sz="2400" b="1" dirty="0">
              <a:solidFill>
                <a:srgbClr val="4308B8"/>
              </a:solidFill>
            </a:endParaRPr>
          </a:p>
        </p:txBody>
      </p:sp>
    </p:spTree>
  </p:cSld>
  <p:clrMapOvr>
    <a:masterClrMapping/>
  </p:clrMapOvr>
  <p:transition spd="med" advTm="7156">
    <p:strips dir="r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 группе «Радищева» в </a:t>
            </a:r>
            <a:r>
              <a:rPr lang="en-US" dirty="0" smtClean="0">
                <a:solidFill>
                  <a:srgbClr val="FF0000"/>
                </a:solidFill>
              </a:rPr>
              <a:t>viber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708525"/>
          </a:xfrm>
        </p:spPr>
        <p:txBody>
          <a:bodyPr/>
          <a:lstStyle/>
          <a:p>
            <a:r>
              <a:rPr lang="ru-RU" sz="4000" b="1" dirty="0" smtClean="0">
                <a:solidFill>
                  <a:srgbClr val="3114AC"/>
                </a:solidFill>
              </a:rPr>
              <a:t>Для добавления в группу нужно позвонить или написать на телефон: </a:t>
            </a:r>
          </a:p>
          <a:p>
            <a:r>
              <a:rPr lang="ru-RU" sz="4000" b="1" dirty="0" smtClean="0">
                <a:solidFill>
                  <a:srgbClr val="3114AC"/>
                </a:solidFill>
              </a:rPr>
              <a:t>8-950-105-85-16 </a:t>
            </a:r>
          </a:p>
          <a:p>
            <a:r>
              <a:rPr lang="ru-RU" sz="4000" b="1" dirty="0" smtClean="0">
                <a:solidFill>
                  <a:srgbClr val="3114AC"/>
                </a:solidFill>
              </a:rPr>
              <a:t>Людмила Алексеевна Баранова</a:t>
            </a:r>
            <a:endParaRPr lang="ru-RU" sz="4000" b="1" dirty="0">
              <a:solidFill>
                <a:srgbClr val="3114AC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88640"/>
            <a:ext cx="9217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Так же информация о депутатской деятельности размещается в группах 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viber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556792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4308B8"/>
                </a:solidFill>
              </a:rPr>
              <a:t>Топкинский, Радищева, Марата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4308B8"/>
                </a:solidFill>
              </a:rPr>
              <a:t>Радищева Купи Продай!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4308B8"/>
                </a:solidFill>
              </a:rPr>
              <a:t>Радищево от Петрова до Северной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4308B8"/>
                </a:solidFill>
              </a:rPr>
              <a:t>Пшеничная Падь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4308B8"/>
                </a:solidFill>
              </a:rPr>
              <a:t>Баррикад Правобережный район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4308B8"/>
                </a:solidFill>
              </a:rPr>
              <a:t>Говорит РАБОЧЕЕ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4308B8"/>
                </a:solidFill>
              </a:rPr>
              <a:t>Радищева/Топкинский/Марата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4308B8"/>
                </a:solidFill>
              </a:rPr>
              <a:t>Куплю/продам, окажу или воспользуюсь услугами</a:t>
            </a: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rgbClr val="4308B8"/>
                </a:solidFill>
              </a:rPr>
              <a:t>#</a:t>
            </a:r>
            <a:r>
              <a:rPr lang="ru-RU" sz="2400" dirty="0" smtClean="0">
                <a:solidFill>
                  <a:srgbClr val="4308B8"/>
                </a:solidFill>
              </a:rPr>
              <a:t>Мой Топкинский</a:t>
            </a:r>
          </a:p>
          <a:p>
            <a:pPr marL="457200" indent="-457200">
              <a:buAutoNum type="arabicPeriod"/>
            </a:pPr>
            <a:endParaRPr lang="ru-RU" sz="2400" dirty="0">
              <a:solidFill>
                <a:srgbClr val="4308B8"/>
              </a:solidFill>
            </a:endParaRPr>
          </a:p>
        </p:txBody>
      </p:sp>
    </p:spTree>
  </p:cSld>
  <p:clrMapOvr>
    <a:masterClrMapping/>
  </p:clrMapOvr>
  <p:transition spd="med" advTm="7156">
    <p:strips dir="r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4708525"/>
          </a:xfrm>
        </p:spPr>
        <p:txBody>
          <a:bodyPr/>
          <a:lstStyle/>
          <a:p>
            <a:pPr>
              <a:buClrTx/>
              <a:buFont typeface="Wingdings" pitchFamily="2" charset="2"/>
              <a:buChar char="§"/>
            </a:pPr>
            <a:r>
              <a:rPr lang="ru-RU" sz="3200" dirty="0" smtClean="0">
                <a:solidFill>
                  <a:srgbClr val="4308B8"/>
                </a:solidFill>
              </a:rPr>
              <a:t>в передаче  иркутского городского радио «Дневник депутата»</a:t>
            </a:r>
          </a:p>
          <a:p>
            <a:pPr>
              <a:buClrTx/>
              <a:buFont typeface="Wingdings" pitchFamily="2" charset="2"/>
              <a:buChar char="§"/>
            </a:pPr>
            <a:r>
              <a:rPr lang="ru-RU" sz="3200" dirty="0" smtClean="0">
                <a:solidFill>
                  <a:srgbClr val="4308B8"/>
                </a:solidFill>
              </a:rPr>
              <a:t> на телевидении в </a:t>
            </a:r>
            <a:r>
              <a:rPr lang="ru-RU" sz="3200" dirty="0" smtClean="0">
                <a:solidFill>
                  <a:srgbClr val="FF0000"/>
                </a:solidFill>
              </a:rPr>
              <a:t>программе «Гордума38», «Иркутск сегодня»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smtClean="0">
                <a:solidFill>
                  <a:srgbClr val="4308B8"/>
                </a:solidFill>
              </a:rPr>
              <a:t>(телеканал АИСТ), телеканале «Россия-24» в </a:t>
            </a:r>
            <a:r>
              <a:rPr lang="ru-RU" sz="3200" dirty="0" smtClean="0">
                <a:solidFill>
                  <a:srgbClr val="FF0000"/>
                </a:solidFill>
              </a:rPr>
              <a:t>программе «Прямая линия»</a:t>
            </a:r>
          </a:p>
          <a:p>
            <a:pPr>
              <a:buClrTx/>
              <a:buFont typeface="Wingdings" pitchFamily="2" charset="2"/>
              <a:buChar char="§"/>
            </a:pPr>
            <a:r>
              <a:rPr lang="ru-RU" sz="3200" dirty="0" smtClean="0">
                <a:solidFill>
                  <a:srgbClr val="4308B8"/>
                </a:solidFill>
              </a:rPr>
              <a:t>в интернет - издании </a:t>
            </a:r>
            <a:r>
              <a:rPr lang="ru-RU" sz="3200" dirty="0" smtClean="0">
                <a:solidFill>
                  <a:srgbClr val="FF0000"/>
                </a:solidFill>
              </a:rPr>
              <a:t>«IrkutskMedia»</a:t>
            </a:r>
          </a:p>
          <a:p>
            <a:pPr marL="548640" indent="-411480" eaLnBrk="1" fontAlgn="auto" hangingPunct="1">
              <a:spcAft>
                <a:spcPts val="0"/>
              </a:spcAft>
              <a:buClrTx/>
              <a:buFont typeface="Wingdings" pitchFamily="2" charset="2"/>
              <a:buChar char="§"/>
              <a:defRPr/>
            </a:pPr>
            <a:r>
              <a:rPr lang="ru-RU" sz="3200" dirty="0" smtClean="0">
                <a:solidFill>
                  <a:srgbClr val="4308B8"/>
                </a:solidFill>
              </a:rPr>
              <a:t>в периодических изданиях: в </a:t>
            </a:r>
            <a:r>
              <a:rPr lang="ru-RU" sz="3200" dirty="0" smtClean="0">
                <a:solidFill>
                  <a:srgbClr val="FF0000"/>
                </a:solidFill>
              </a:rPr>
              <a:t>газетах  «Иркутск», «Мои года» ,«Иркутская», «Байкальские вести»</a:t>
            </a:r>
          </a:p>
          <a:p>
            <a:pPr>
              <a:buClrTx/>
              <a:buFont typeface="Wingdings" pitchFamily="2" charset="2"/>
              <a:buChar char="§"/>
            </a:pP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med" advTm="10094">
    <p:strips dir="r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611560" y="0"/>
            <a:ext cx="8532440" cy="1412776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  <a:effectLst/>
                <a:latin typeface="+mn-lt"/>
              </a:rPr>
              <a:t>на встречах с избирателями </a:t>
            </a:r>
            <a:r>
              <a:rPr lang="ru-RU" sz="2200" dirty="0" smtClean="0">
                <a:solidFill>
                  <a:srgbClr val="4308B8"/>
                </a:solidFill>
                <a:effectLst/>
                <a:latin typeface="+mn-lt"/>
              </a:rPr>
              <a:t>(на приеме жителей, на собраниях руководителей ТОСов, на встречах с активистами, с ветеранами войны и труда, на различных мероприятиях)</a:t>
            </a:r>
            <a:r>
              <a:rPr lang="ru-RU" sz="2200" dirty="0" smtClean="0">
                <a:solidFill>
                  <a:srgbClr val="FF0000"/>
                </a:solidFill>
              </a:rPr>
              <a:t/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C00000"/>
                </a:solidFill>
              </a:rPr>
              <a:t/>
            </a:r>
            <a:br>
              <a:rPr lang="ru-RU" sz="4400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10248" name="TextBox 24"/>
          <p:cNvSpPr txBox="1">
            <a:spLocks noChangeArrowheads="1"/>
          </p:cNvSpPr>
          <p:nvPr/>
        </p:nvSpPr>
        <p:spPr bwMode="auto">
          <a:xfrm>
            <a:off x="1763688" y="3789040"/>
            <a:ext cx="27860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4308B8"/>
                </a:solidFill>
                <a:latin typeface="Times New Roman" pitchFamily="18" charset="0"/>
              </a:rPr>
              <a:t>Школа №73</a:t>
            </a:r>
            <a:endParaRPr lang="ru-RU" sz="2000" b="1" dirty="0">
              <a:solidFill>
                <a:srgbClr val="4308B8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64886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Школа №50</a:t>
            </a:r>
            <a:endParaRPr lang="ru-RU" b="1" dirty="0">
              <a:solidFill>
                <a:srgbClr val="4308B8"/>
              </a:solidFill>
            </a:endParaRPr>
          </a:p>
        </p:txBody>
      </p:sp>
      <p:pic>
        <p:nvPicPr>
          <p:cNvPr id="8" name="Рисунок 7" descr="IMG_587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4149080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58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4149080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https://ukorenev.ru/wp-content/uploads/2023/03/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12776"/>
            <a:ext cx="3155843" cy="2366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6" descr="https://ukorenev.ru/wp-content/uploads/2023/03/1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412776"/>
            <a:ext cx="3240360" cy="231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508104" y="378904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308B8"/>
                </a:solidFill>
              </a:rPr>
              <a:t>Школа №3</a:t>
            </a:r>
            <a:endParaRPr lang="ru-RU" b="1" dirty="0">
              <a:solidFill>
                <a:srgbClr val="4308B8"/>
              </a:solidFill>
            </a:endParaRPr>
          </a:p>
        </p:txBody>
      </p:sp>
    </p:spTree>
  </p:cSld>
  <p:clrMapOvr>
    <a:masterClrMapping/>
  </p:clrMapOvr>
  <p:transition spd="med" advTm="7937">
    <p:strips dir="r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Планы на 2024 год: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708525"/>
          </a:xfrm>
        </p:spPr>
        <p:txBody>
          <a:bodyPr/>
          <a:lstStyle/>
          <a:p>
            <a:endParaRPr lang="ru-RU" sz="1400" b="1" dirty="0" smtClean="0">
              <a:solidFill>
                <a:srgbClr val="0066CC"/>
              </a:solidFill>
            </a:endParaRPr>
          </a:p>
          <a:p>
            <a:r>
              <a:rPr lang="ru-RU" sz="1600" b="1" dirty="0" smtClean="0">
                <a:solidFill>
                  <a:srgbClr val="4308B8"/>
                </a:solidFill>
              </a:rPr>
              <a:t>1. Строительство скейт-парка на ул. Кирпичная, 151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2. Асфальтирование дорог частного сектора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3. Освещение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4. Приобретение откатных ворот в Д/с №100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5. Приобретение перегородок в группы в Д/с №156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6. Приобретение оборудования в школу №3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7.Приобретение компьютерного оборудования для школы искусств №9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8. Установка видеонаблюдения на спортивные и детские площадки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9. Строительство сквера на ул. Радищева, 186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10. Внутриквартальное благоустройство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11. Доукомлектация детских площадок.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12. Продолжение строительства тротуара вдоль СНТ на ул. Радищева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13. Ремонт подпорной стены в мкн. Топкинский напротив магазина «Удача»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14. Школа искусств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15. Детский сад в Радищева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16. ФОК в мкн. Топкинский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17.ФОК в мкн. Радищева</a:t>
            </a:r>
          </a:p>
          <a:p>
            <a:r>
              <a:rPr lang="ru-RU" sz="1600" b="1" dirty="0" smtClean="0">
                <a:solidFill>
                  <a:srgbClr val="4308B8"/>
                </a:solidFill>
              </a:rPr>
              <a:t>18. КНС и ВНС в Радищева</a:t>
            </a:r>
          </a:p>
          <a:p>
            <a:endParaRPr lang="ru-RU" sz="2000" b="1" dirty="0" smtClean="0">
              <a:solidFill>
                <a:srgbClr val="4308B8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Спортивные и детские площадки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556792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Мероприятия для детей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18173</TotalTime>
  <Words>1529</Words>
  <Application>Microsoft Office PowerPoint</Application>
  <PresentationFormat>Экран (4:3)</PresentationFormat>
  <Paragraphs>312</Paragraphs>
  <Slides>75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Апекс</vt:lpstr>
      <vt:lpstr>Слайд 1</vt:lpstr>
      <vt:lpstr>Отчет Депутата  ДУмы г. Иркутска ЮРИЯ Коренева За 5 лет (2019-2023) и  2023 год </vt:lpstr>
      <vt:lpstr>Слайд 3</vt:lpstr>
      <vt:lpstr>Слайд 4</vt:lpstr>
      <vt:lpstr>Благоустройство Асфальтирование дорог:</vt:lpstr>
      <vt:lpstr>Освещение</vt:lpstr>
      <vt:lpstr>Внутриквартальное благоустройство ремонт дворов, тротуары, подпорные стены</vt:lpstr>
      <vt:lpstr>Спортивные и детские площадки</vt:lpstr>
      <vt:lpstr>Мероприятия для детей</vt:lpstr>
      <vt:lpstr>Мероприятия для взрослых</vt:lpstr>
      <vt:lpstr>Отчет Депутата  ДУмы г. Иркутска ЮРИЯ Коренева  за 2023 год </vt:lpstr>
      <vt:lpstr>Слайд 12</vt:lpstr>
      <vt:lpstr>Асфальтирование улиц в частном секторе :</vt:lpstr>
      <vt:lpstr>Слайд 14</vt:lpstr>
      <vt:lpstr>Слайд 15</vt:lpstr>
      <vt:lpstr>Слайд 16</vt:lpstr>
      <vt:lpstr>Внутриквартальное благоустройство 2023</vt:lpstr>
      <vt:lpstr>Топкинский, 34-35 </vt:lpstr>
      <vt:lpstr>Топкинский, 6-7 </vt:lpstr>
      <vt:lpstr>Радищева, 67/3, 67/5</vt:lpstr>
      <vt:lpstr>Топкинский, 31 </vt:lpstr>
      <vt:lpstr>Построена лестница на  ул. Первомайская</vt:lpstr>
      <vt:lpstr>Проведен ремонт пешеходного моста на ул. Радищева</vt:lpstr>
      <vt:lpstr>Завершено строительство сквера с фонтаном (3 очередь) в микрорайоне Топкинский</vt:lpstr>
      <vt:lpstr>Установлены видеокамеры на спортивных площадках</vt:lpstr>
      <vt:lpstr>Спортивные и детские площадки</vt:lpstr>
      <vt:lpstr>Детская площадка на ул. Чапаева, 109</vt:lpstr>
      <vt:lpstr>Детская площадка на ул. Д.Донского, 26</vt:lpstr>
      <vt:lpstr>Детская площадка на ул. И.Кочубея, 22</vt:lpstr>
      <vt:lpstr>Детская площадка на ул. Енисейская, 47</vt:lpstr>
      <vt:lpstr>Приобретение оборудования для образовательных учреждений:</vt:lpstr>
      <vt:lpstr>Приобретение компьютеров  в библиотеку №37</vt:lpstr>
      <vt:lpstr>Приобретение компьютерного оборудования в школу №50</vt:lpstr>
      <vt:lpstr>Приобретение компьютерного оборудования в школу №73</vt:lpstr>
      <vt:lpstr>Приобретение музыкального оборудования в школу искусств №9</vt:lpstr>
      <vt:lpstr> Водопровод в Радищева  готовятся документы в госэкспертизу КНС и ВНС для ФОКа с бассейном и жителей ул. Кирпичная</vt:lpstr>
      <vt:lpstr>ФОК в Радищева с бассейном и многофункциональным спортивным залом.    </vt:lpstr>
      <vt:lpstr>ФОК в Топкинском Рассматривается госэкспертизой</vt:lpstr>
      <vt:lpstr> Школа искусств в Топкинском</vt:lpstr>
      <vt:lpstr>Детский сад на улице Радищева, 67 на 110 мест  </vt:lpstr>
      <vt:lpstr>Пристрой к школе №73 для дополнительного образования</vt:lpstr>
      <vt:lpstr>Восстановление проводного городского радио в Топкинском</vt:lpstr>
      <vt:lpstr>Реконструкция здания бывшего кинотеатра «Марат» и открытие в нем  Культурно-досугового центра</vt:lpstr>
      <vt:lpstr>Масштабные проекты</vt:lpstr>
      <vt:lpstr>Мероприятия</vt:lpstr>
      <vt:lpstr>Мероприятия</vt:lpstr>
      <vt:lpstr>Поздравление с Днем защитника Отечества и Международным женским днем в школе №50 и №73</vt:lpstr>
      <vt:lpstr>Праздничный концерт, посвященный Дню Победы в школе №50</vt:lpstr>
      <vt:lpstr>Полевая Кухня в микрорайоне Топкинский и предместье Радищева.</vt:lpstr>
      <vt:lpstr>Детский праздник «Дарите детям тепло своих сердец»</vt:lpstr>
      <vt:lpstr> Веселые старты! Спорт – в каждый двор! </vt:lpstr>
      <vt:lpstr> Детский праздник «Ура! Каникулы!»</vt:lpstr>
      <vt:lpstr> </vt:lpstr>
      <vt:lpstr> </vt:lpstr>
      <vt:lpstr>Поздравление с Днем пожилого человека на праздничных концертах в школах №50, №73, №3.</vt:lpstr>
      <vt:lpstr>Вручение стипендии депутата одаренным ученикам школы искусств №9  Вручается с 2013 года, ежегодно, в трех номинациях в музыкальном, хореографическом и художественном отделении. </vt:lpstr>
      <vt:lpstr>Участие в проведении праздников «Открытие новогодней ёлки» с вручением подарков в микрорайоне Топкинский и предместье Радищева</vt:lpstr>
      <vt:lpstr>Открытие хоккейного сезона 2023-2024</vt:lpstr>
      <vt:lpstr> Поздравление активных жителей мкр.Топкинский</vt:lpstr>
      <vt:lpstr> Поздравление юбиляров с вручением подарков</vt:lpstr>
      <vt:lpstr>Совещания с представителями городской администрации и жителями округа №21</vt:lpstr>
      <vt:lpstr>Выездные совещания с представителями городской администрации и жителями округа №21</vt:lpstr>
      <vt:lpstr>Выездные совещания с представителями городской администрации и жителями округа №21</vt:lpstr>
      <vt:lpstr>Выездные совещания с представителями городской администрации и жителями округа №21</vt:lpstr>
      <vt:lpstr>Выездные совещания с представителями городской администрации и жителями округа №21</vt:lpstr>
      <vt:lpstr>Выездные совещания с представителями городской администрации и жителями округа №21</vt:lpstr>
      <vt:lpstr>Слайд 67</vt:lpstr>
      <vt:lpstr>Спасибо за внимание! Жду Ваших вопросов!</vt:lpstr>
      <vt:lpstr>Слайд 69</vt:lpstr>
      <vt:lpstr>Слайд 70</vt:lpstr>
      <vt:lpstr>В группе «Радищева» в viber</vt:lpstr>
      <vt:lpstr>Слайд 72</vt:lpstr>
      <vt:lpstr>Слайд 73</vt:lpstr>
      <vt:lpstr>   на встречах с избирателями (на приеме жителей, на собраниях руководителей ТОСов, на встречах с активистами, с ветеранами войны и труда, на различных мероприятиях)  </vt:lpstr>
      <vt:lpstr>Планы на 2024 год: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1484</cp:revision>
  <dcterms:created xsi:type="dcterms:W3CDTF">2016-09-30T04:18:40Z</dcterms:created>
  <dcterms:modified xsi:type="dcterms:W3CDTF">2024-03-05T06:55:10Z</dcterms:modified>
</cp:coreProperties>
</file>